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60"/>
  </p:notesMasterIdLst>
  <p:handoutMasterIdLst>
    <p:handoutMasterId r:id="rId61"/>
  </p:handoutMasterIdLst>
  <p:sldIdLst>
    <p:sldId id="256" r:id="rId4"/>
    <p:sldId id="405" r:id="rId5"/>
    <p:sldId id="406" r:id="rId6"/>
    <p:sldId id="547" r:id="rId7"/>
    <p:sldId id="603" r:id="rId8"/>
    <p:sldId id="588" r:id="rId9"/>
    <p:sldId id="649" r:id="rId10"/>
    <p:sldId id="650" r:id="rId11"/>
    <p:sldId id="651" r:id="rId12"/>
    <p:sldId id="653" r:id="rId13"/>
    <p:sldId id="652" r:id="rId14"/>
    <p:sldId id="654" r:id="rId15"/>
    <p:sldId id="655" r:id="rId16"/>
    <p:sldId id="656" r:id="rId17"/>
    <p:sldId id="658" r:id="rId18"/>
    <p:sldId id="659" r:id="rId19"/>
    <p:sldId id="660" r:id="rId20"/>
    <p:sldId id="661" r:id="rId21"/>
    <p:sldId id="662" r:id="rId22"/>
    <p:sldId id="663" r:id="rId23"/>
    <p:sldId id="664" r:id="rId24"/>
    <p:sldId id="665" r:id="rId25"/>
    <p:sldId id="666" r:id="rId26"/>
    <p:sldId id="667" r:id="rId27"/>
    <p:sldId id="668" r:id="rId28"/>
    <p:sldId id="669" r:id="rId29"/>
    <p:sldId id="670" r:id="rId30"/>
    <p:sldId id="671" r:id="rId31"/>
    <p:sldId id="529" r:id="rId32"/>
    <p:sldId id="625" r:id="rId33"/>
    <p:sldId id="304" r:id="rId34"/>
    <p:sldId id="641" r:id="rId35"/>
    <p:sldId id="589" r:id="rId36"/>
    <p:sldId id="590" r:id="rId37"/>
    <p:sldId id="591" r:id="rId38"/>
    <p:sldId id="592" r:id="rId39"/>
    <p:sldId id="593" r:id="rId40"/>
    <p:sldId id="638" r:id="rId41"/>
    <p:sldId id="640" r:id="rId42"/>
    <p:sldId id="648" r:id="rId43"/>
    <p:sldId id="594" r:id="rId44"/>
    <p:sldId id="595" r:id="rId45"/>
    <p:sldId id="596" r:id="rId46"/>
    <p:sldId id="597" r:id="rId47"/>
    <p:sldId id="598" r:id="rId48"/>
    <p:sldId id="599" r:id="rId49"/>
    <p:sldId id="647" r:id="rId50"/>
    <p:sldId id="600" r:id="rId51"/>
    <p:sldId id="548" r:id="rId52"/>
    <p:sldId id="619" r:id="rId53"/>
    <p:sldId id="620" r:id="rId54"/>
    <p:sldId id="621" r:id="rId55"/>
    <p:sldId id="622" r:id="rId56"/>
    <p:sldId id="623" r:id="rId57"/>
    <p:sldId id="618" r:id="rId58"/>
    <p:sldId id="57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76" autoAdjust="0"/>
    <p:restoredTop sz="94660"/>
  </p:normalViewPr>
  <p:slideViewPr>
    <p:cSldViewPr>
      <p:cViewPr>
        <p:scale>
          <a:sx n="96" d="100"/>
          <a:sy n="96" d="100"/>
        </p:scale>
        <p:origin x="-2112"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LASHDRIVE:Drive%20H%2023112011:Dengue%20data:Fig%201%20global%20dengue%20cas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6229636166168888E-2"/>
          <c:y val="1.4325180562719236E-2"/>
          <c:w val="0.87994015295502093"/>
          <c:h val="0.91964993537208983"/>
        </c:manualLayout>
      </c:layout>
      <c:barChart>
        <c:barDir val="col"/>
        <c:grouping val="clustered"/>
        <c:ser>
          <c:idx val="0"/>
          <c:order val="0"/>
          <c:tx>
            <c:strRef>
              <c:f>'[Chart in Microsoft Office PowerPoint]Sheet1'!$B$6</c:f>
              <c:strCache>
                <c:ptCount val="1"/>
                <c:pt idx="0">
                  <c:v>Cases</c:v>
                </c:pt>
              </c:strCache>
            </c:strRef>
          </c:tx>
          <c:dLbls>
            <c:showVal val="1"/>
          </c:dLbls>
          <c:cat>
            <c:numRef>
              <c:f>'[Chart in Microsoft Office PowerPoint]Sheet1'!$A$7:$A$25</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'[Chart in Microsoft Office PowerPoint]Sheet1'!$B$7:$B$25</c:f>
              <c:numCache>
                <c:formatCode>General</c:formatCode>
                <c:ptCount val="19"/>
                <c:pt idx="0">
                  <c:v>5551</c:v>
                </c:pt>
                <c:pt idx="1">
                  <c:v>2430</c:v>
                </c:pt>
                <c:pt idx="2">
                  <c:v>6232</c:v>
                </c:pt>
                <c:pt idx="3">
                  <c:v>486</c:v>
                </c:pt>
                <c:pt idx="4">
                  <c:v>3434</c:v>
                </c:pt>
                <c:pt idx="5">
                  <c:v>1048</c:v>
                </c:pt>
                <c:pt idx="6">
                  <c:v>2200</c:v>
                </c:pt>
                <c:pt idx="7">
                  <c:v>466</c:v>
                </c:pt>
                <c:pt idx="8">
                  <c:v>1153</c:v>
                </c:pt>
                <c:pt idx="9">
                  <c:v>474</c:v>
                </c:pt>
                <c:pt idx="10">
                  <c:v>409</c:v>
                </c:pt>
                <c:pt idx="11">
                  <c:v>1359</c:v>
                </c:pt>
                <c:pt idx="12">
                  <c:v>671</c:v>
                </c:pt>
                <c:pt idx="13">
                  <c:v>1749</c:v>
                </c:pt>
                <c:pt idx="14">
                  <c:v>375</c:v>
                </c:pt>
                <c:pt idx="15">
                  <c:v>3162</c:v>
                </c:pt>
                <c:pt idx="16">
                  <c:v>6060</c:v>
                </c:pt>
                <c:pt idx="17">
                  <c:v>2766</c:v>
                </c:pt>
                <c:pt idx="18">
                  <c:v>6640</c:v>
                </c:pt>
              </c:numCache>
            </c:numRef>
          </c:val>
        </c:ser>
        <c:axId val="90875392"/>
        <c:axId val="90876928"/>
      </c:barChart>
      <c:lineChart>
        <c:grouping val="standard"/>
        <c:ser>
          <c:idx val="1"/>
          <c:order val="1"/>
          <c:tx>
            <c:strRef>
              <c:f>'[Chart in Microsoft Office PowerPoint]Sheet1'!$C$6</c:f>
              <c:strCache>
                <c:ptCount val="1"/>
                <c:pt idx="0">
                  <c:v>Death</c:v>
                </c:pt>
              </c:strCache>
            </c:strRef>
          </c:tx>
          <c:marker>
            <c:symbol val="none"/>
          </c:marker>
          <c:dLbls>
            <c:dLblPos val="ctr"/>
            <c:showVal val="1"/>
          </c:dLbls>
          <c:cat>
            <c:numRef>
              <c:f>'[Chart in Microsoft Office PowerPoint]Sheet1'!$A$7:$A$25</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'[Chart in Microsoft Office PowerPoint]Sheet1'!$C$7:$C$25</c:f>
              <c:numCache>
                <c:formatCode>General</c:formatCode>
                <c:ptCount val="19"/>
                <c:pt idx="0">
                  <c:v>93</c:v>
                </c:pt>
                <c:pt idx="1">
                  <c:v>44</c:v>
                </c:pt>
                <c:pt idx="2">
                  <c:v>58</c:v>
                </c:pt>
                <c:pt idx="3">
                  <c:v>0</c:v>
                </c:pt>
                <c:pt idx="4">
                  <c:v>13</c:v>
                </c:pt>
                <c:pt idx="5">
                  <c:v>4</c:v>
                </c:pt>
                <c:pt idx="6">
                  <c:v>11</c:v>
                </c:pt>
                <c:pt idx="7">
                  <c:v>0</c:v>
                </c:pt>
                <c:pt idx="8">
                  <c:v>0</c:v>
                </c:pt>
                <c:pt idx="9">
                  <c:v>0</c:v>
                </c:pt>
                <c:pt idx="10">
                  <c:v>0</c:v>
                </c:pt>
                <c:pt idx="11">
                  <c:v>6</c:v>
                </c:pt>
                <c:pt idx="12">
                  <c:v>1</c:v>
                </c:pt>
                <c:pt idx="13">
                  <c:v>2</c:v>
                </c:pt>
                <c:pt idx="14">
                  <c:v>0</c:v>
                </c:pt>
                <c:pt idx="15">
                  <c:v>6</c:v>
                </c:pt>
                <c:pt idx="16">
                  <c:v>14</c:v>
                </c:pt>
                <c:pt idx="17">
                  <c:v>8</c:v>
                </c:pt>
                <c:pt idx="18">
                  <c:v>16</c:v>
                </c:pt>
              </c:numCache>
            </c:numRef>
          </c:val>
        </c:ser>
        <c:marker val="1"/>
        <c:axId val="90986752"/>
        <c:axId val="90985216"/>
      </c:lineChart>
      <c:catAx>
        <c:axId val="90875392"/>
        <c:scaling>
          <c:orientation val="minMax"/>
        </c:scaling>
        <c:axPos val="b"/>
        <c:numFmt formatCode="General" sourceLinked="1"/>
        <c:tickLblPos val="nextTo"/>
        <c:txPr>
          <a:bodyPr rot="-5400000" vert="horz"/>
          <a:lstStyle/>
          <a:p>
            <a:pPr>
              <a:defRPr/>
            </a:pPr>
            <a:endParaRPr lang="en-US"/>
          </a:p>
        </c:txPr>
        <c:crossAx val="90876928"/>
        <c:crosses val="autoZero"/>
        <c:auto val="1"/>
        <c:lblAlgn val="ctr"/>
        <c:lblOffset val="100"/>
      </c:catAx>
      <c:valAx>
        <c:axId val="90876928"/>
        <c:scaling>
          <c:orientation val="minMax"/>
        </c:scaling>
        <c:axPos val="l"/>
        <c:numFmt formatCode="General" sourceLinked="1"/>
        <c:tickLblPos val="nextTo"/>
        <c:crossAx val="90875392"/>
        <c:crosses val="autoZero"/>
        <c:crossBetween val="between"/>
      </c:valAx>
      <c:valAx>
        <c:axId val="90985216"/>
        <c:scaling>
          <c:orientation val="minMax"/>
        </c:scaling>
        <c:axPos val="r"/>
        <c:numFmt formatCode="General" sourceLinked="1"/>
        <c:tickLblPos val="nextTo"/>
        <c:crossAx val="90986752"/>
        <c:crosses val="max"/>
        <c:crossBetween val="between"/>
      </c:valAx>
      <c:catAx>
        <c:axId val="90986752"/>
        <c:scaling>
          <c:orientation val="minMax"/>
        </c:scaling>
        <c:delete val="1"/>
        <c:axPos val="b"/>
        <c:numFmt formatCode="General" sourceLinked="1"/>
        <c:tickLblPos val="none"/>
        <c:crossAx val="90985216"/>
        <c:crosses val="autoZero"/>
        <c:auto val="1"/>
        <c:lblAlgn val="ctr"/>
        <c:lblOffset val="100"/>
      </c:cat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415907207953588"/>
          <c:y val="1.9721965444759126E-2"/>
          <c:w val="0.84672742336371876"/>
          <c:h val="0.82956765735880489"/>
        </c:manualLayout>
      </c:layout>
      <c:barChart>
        <c:barDir val="col"/>
        <c:grouping val="clustered"/>
        <c:ser>
          <c:idx val="0"/>
          <c:order val="0"/>
          <c:spPr>
            <a:solidFill>
              <a:srgbClr val="C00000"/>
            </a:solidFill>
            <a:ln w="25400">
              <a:noFill/>
            </a:ln>
          </c:spPr>
          <c:dLbls>
            <c:spPr>
              <a:noFill/>
              <a:ln w="25400">
                <a:noFill/>
              </a:ln>
            </c:spPr>
            <c:txPr>
              <a:bodyPr/>
              <a:lstStyle/>
              <a:p>
                <a:pPr>
                  <a:defRPr sz="1400" b="1"/>
                </a:pPr>
                <a:endParaRPr lang="en-US"/>
              </a:p>
            </c:txPr>
            <c:showVal val="1"/>
            <c:extLst>
              <c:ext xmlns:c15="http://schemas.microsoft.com/office/drawing/2012/chart" uri="{CE6537A1-D6FC-4f65-9D91-7224C49458BB}">
                <c15:layout/>
                <c15:showLeaderLines val="0"/>
              </c:ext>
            </c:extLst>
          </c:dLbls>
          <c:cat>
            <c:strRef>
              <c:f>Sheet1!$B$2:$B$11</c:f>
              <c:strCache>
                <c:ptCount val="10"/>
                <c:pt idx="0">
                  <c:v>55-59</c:v>
                </c:pt>
                <c:pt idx="1">
                  <c:v>60-69</c:v>
                </c:pt>
                <c:pt idx="2">
                  <c:v>70-79</c:v>
                </c:pt>
                <c:pt idx="3">
                  <c:v>80-89</c:v>
                </c:pt>
                <c:pt idx="4">
                  <c:v>90-99</c:v>
                </c:pt>
                <c:pt idx="5">
                  <c:v>00-07</c:v>
                </c:pt>
                <c:pt idx="6">
                  <c:v>2008</c:v>
                </c:pt>
                <c:pt idx="7">
                  <c:v>2009</c:v>
                </c:pt>
                <c:pt idx="8">
                  <c:v>2010</c:v>
                </c:pt>
                <c:pt idx="9">
                  <c:v>2011</c:v>
                </c:pt>
              </c:strCache>
            </c:strRef>
          </c:cat>
          <c:val>
            <c:numRef>
              <c:f>Sheet1!$C$2:$C$11</c:f>
              <c:numCache>
                <c:formatCode>General</c:formatCode>
                <c:ptCount val="10"/>
                <c:pt idx="0">
                  <c:v>908</c:v>
                </c:pt>
                <c:pt idx="1">
                  <c:v>15497</c:v>
                </c:pt>
                <c:pt idx="2">
                  <c:v>122174</c:v>
                </c:pt>
                <c:pt idx="3">
                  <c:v>295554</c:v>
                </c:pt>
                <c:pt idx="4">
                  <c:v>479848</c:v>
                </c:pt>
                <c:pt idx="5">
                  <c:v>925896</c:v>
                </c:pt>
                <c:pt idx="6">
                  <c:v>1280452</c:v>
                </c:pt>
                <c:pt idx="7">
                  <c:v>1451014</c:v>
                </c:pt>
                <c:pt idx="8">
                  <c:v>2388323</c:v>
                </c:pt>
                <c:pt idx="9">
                  <c:v>2082811</c:v>
                </c:pt>
              </c:numCache>
            </c:numRef>
          </c:val>
        </c:ser>
        <c:axId val="91005696"/>
        <c:axId val="91007616"/>
      </c:barChart>
      <c:catAx>
        <c:axId val="91005696"/>
        <c:scaling>
          <c:orientation val="minMax"/>
        </c:scaling>
        <c:axPos val="b"/>
        <c:title>
          <c:tx>
            <c:rich>
              <a:bodyPr/>
              <a:lstStyle/>
              <a:p>
                <a:pPr>
                  <a:defRPr sz="1200" b="1" i="0" u="none" strike="noStrike" baseline="0">
                    <a:solidFill>
                      <a:srgbClr val="000000"/>
                    </a:solidFill>
                    <a:latin typeface="Arial"/>
                    <a:ea typeface="Arial"/>
                    <a:cs typeface="Arial"/>
                  </a:defRPr>
                </a:pPr>
                <a:r>
                  <a:rPr lang="en-GB" sz="1200"/>
                  <a:t>Period or year</a:t>
                </a:r>
              </a:p>
            </c:rich>
          </c:tx>
          <c:layout>
            <c:manualLayout>
              <c:xMode val="edge"/>
              <c:yMode val="edge"/>
              <c:x val="0.48715815947512903"/>
              <c:y val="0.9171194854924675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91007616"/>
        <c:crosses val="autoZero"/>
        <c:auto val="1"/>
        <c:lblAlgn val="ctr"/>
        <c:lblOffset val="100"/>
        <c:tickLblSkip val="1"/>
        <c:tickMarkSkip val="1"/>
      </c:catAx>
      <c:valAx>
        <c:axId val="91007616"/>
        <c:scaling>
          <c:orientation val="minMax"/>
        </c:scaling>
        <c:axPos val="l"/>
        <c:title>
          <c:tx>
            <c:rich>
              <a:bodyPr/>
              <a:lstStyle/>
              <a:p>
                <a:pPr>
                  <a:defRPr sz="1600" b="1" i="0" u="none" strike="noStrike" baseline="0">
                    <a:solidFill>
                      <a:srgbClr val="000000"/>
                    </a:solidFill>
                    <a:latin typeface="Arial"/>
                    <a:ea typeface="Arial"/>
                    <a:cs typeface="Arial"/>
                  </a:defRPr>
                </a:pPr>
                <a:r>
                  <a:rPr lang="en-GB" sz="1600"/>
                  <a:t>Number of cases</a:t>
                </a:r>
              </a:p>
            </c:rich>
          </c:tx>
          <c:layout>
            <c:manualLayout>
              <c:xMode val="edge"/>
              <c:yMode val="edge"/>
              <c:x val="9.9420209993865208E-3"/>
              <c:y val="0.2866847455329734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91005696"/>
        <c:crosses val="autoZero"/>
        <c:crossBetween val="between"/>
      </c:valAx>
      <c:spPr>
        <a:solidFill>
          <a:srgbClr val="FFFFFF"/>
        </a:solidFill>
        <a:ln w="12700">
          <a:solidFill>
            <a:srgbClr val="00000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FBF991-CD47-4B9F-A95A-38F74257E49E}" type="datetimeFigureOut">
              <a:rPr lang="en-US" smtClean="0"/>
              <a:pPr/>
              <a:t>11/8/2018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DC6285-516B-448E-B5EB-0422D3E54F40}" type="slidenum">
              <a:rPr lang="en-US" smtClean="0"/>
              <a:pPr/>
              <a:t>‹#›</a:t>
            </a:fld>
            <a:endParaRPr lang="en-US"/>
          </a:p>
        </p:txBody>
      </p:sp>
    </p:spTree>
    <p:extLst>
      <p:ext uri="{BB962C8B-B14F-4D97-AF65-F5344CB8AC3E}">
        <p14:creationId xmlns:p14="http://schemas.microsoft.com/office/powerpoint/2010/main" xmlns="" val="49704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705E2-E037-4015-8A59-84B0C2A1C19D}" type="datetimeFigureOut">
              <a:rPr lang="en-US" smtClean="0"/>
              <a:pPr/>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AE050-6D64-4C8D-8E36-E65DA45DD070}" type="slidenum">
              <a:rPr lang="en-US" smtClean="0"/>
              <a:pPr/>
              <a:t>‹#›</a:t>
            </a:fld>
            <a:endParaRPr lang="en-US"/>
          </a:p>
        </p:txBody>
      </p:sp>
    </p:spTree>
    <p:extLst>
      <p:ext uri="{BB962C8B-B14F-4D97-AF65-F5344CB8AC3E}">
        <p14:creationId xmlns:p14="http://schemas.microsoft.com/office/powerpoint/2010/main" xmlns="" val="346419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14B7E-D69A-44F5-A990-95EDD7270C2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118194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cs typeface="Arial" charset="0"/>
              </a:defRPr>
            </a:lvl1pPr>
            <a:lvl2pPr marL="746516" indent="-287122">
              <a:defRPr sz="2800">
                <a:solidFill>
                  <a:schemeClr val="tx1"/>
                </a:solidFill>
                <a:latin typeface="Arial" charset="0"/>
                <a:cs typeface="Arial" charset="0"/>
              </a:defRPr>
            </a:lvl2pPr>
            <a:lvl3pPr marL="1148486" indent="-229697">
              <a:defRPr sz="2800">
                <a:solidFill>
                  <a:schemeClr val="tx1"/>
                </a:solidFill>
                <a:latin typeface="Arial" charset="0"/>
                <a:cs typeface="Arial" charset="0"/>
              </a:defRPr>
            </a:lvl3pPr>
            <a:lvl4pPr marL="1607881" indent="-229697">
              <a:defRPr sz="2800">
                <a:solidFill>
                  <a:schemeClr val="tx1"/>
                </a:solidFill>
                <a:latin typeface="Arial" charset="0"/>
                <a:cs typeface="Arial" charset="0"/>
              </a:defRPr>
            </a:lvl4pPr>
            <a:lvl5pPr marL="2067276" indent="-229697">
              <a:defRPr sz="2800">
                <a:solidFill>
                  <a:schemeClr val="tx1"/>
                </a:solidFill>
                <a:latin typeface="Arial" charset="0"/>
                <a:cs typeface="Arial" charset="0"/>
              </a:defRPr>
            </a:lvl5pPr>
            <a:lvl6pPr marL="2526670" indent="-229697" fontAlgn="base">
              <a:spcBef>
                <a:spcPct val="0"/>
              </a:spcBef>
              <a:spcAft>
                <a:spcPct val="0"/>
              </a:spcAft>
              <a:defRPr sz="2800">
                <a:solidFill>
                  <a:schemeClr val="tx1"/>
                </a:solidFill>
                <a:latin typeface="Arial" charset="0"/>
                <a:cs typeface="Arial" charset="0"/>
              </a:defRPr>
            </a:lvl6pPr>
            <a:lvl7pPr marL="2986065" indent="-229697" fontAlgn="base">
              <a:spcBef>
                <a:spcPct val="0"/>
              </a:spcBef>
              <a:spcAft>
                <a:spcPct val="0"/>
              </a:spcAft>
              <a:defRPr sz="2800">
                <a:solidFill>
                  <a:schemeClr val="tx1"/>
                </a:solidFill>
                <a:latin typeface="Arial" charset="0"/>
                <a:cs typeface="Arial" charset="0"/>
              </a:defRPr>
            </a:lvl7pPr>
            <a:lvl8pPr marL="3445459" indent="-229697" fontAlgn="base">
              <a:spcBef>
                <a:spcPct val="0"/>
              </a:spcBef>
              <a:spcAft>
                <a:spcPct val="0"/>
              </a:spcAft>
              <a:defRPr sz="2800">
                <a:solidFill>
                  <a:schemeClr val="tx1"/>
                </a:solidFill>
                <a:latin typeface="Arial" charset="0"/>
                <a:cs typeface="Arial" charset="0"/>
              </a:defRPr>
            </a:lvl8pPr>
            <a:lvl9pPr marL="3904854" indent="-229697" fontAlgn="base">
              <a:spcBef>
                <a:spcPct val="0"/>
              </a:spcBef>
              <a:spcAft>
                <a:spcPct val="0"/>
              </a:spcAft>
              <a:defRPr sz="2800">
                <a:solidFill>
                  <a:schemeClr val="tx1"/>
                </a:solidFill>
                <a:latin typeface="Arial" charset="0"/>
                <a:cs typeface="Arial" charset="0"/>
              </a:defRPr>
            </a:lvl9pPr>
          </a:lstStyle>
          <a:p>
            <a:fld id="{8FDF163D-4E3B-4084-8962-4DFC02A5D188}" type="slidenum">
              <a:rPr lang="es-ES" sz="1200"/>
              <a:pPr/>
              <a:t>47</a:t>
            </a:fld>
            <a:endParaRPr lang="es-ES" sz="1200"/>
          </a:p>
        </p:txBody>
      </p:sp>
      <p:sp>
        <p:nvSpPr>
          <p:cNvPr id="175106" name="Rectángulo 2"/>
          <p:cNvSpPr>
            <a:spLocks noGrp="1" noRot="1" noChangeAspect="1" noChangeArrowheads="1" noTextEdit="1"/>
          </p:cNvSpPr>
          <p:nvPr>
            <p:ph type="sldImg"/>
          </p:nvPr>
        </p:nvSpPr>
        <p:spPr>
          <a:ln/>
        </p:spPr>
      </p:sp>
      <p:sp>
        <p:nvSpPr>
          <p:cNvPr id="175107" name="Rectángulo 3"/>
          <p:cNvSpPr>
            <a:spLocks noGrp="1" noChangeArrowheads="1"/>
          </p:cNvSpPr>
          <p:nvPr>
            <p:ph type="body" idx="1"/>
          </p:nvPr>
        </p:nvSpPr>
        <p:spPr>
          <a:xfrm>
            <a:off x="647042" y="4344136"/>
            <a:ext cx="5515870" cy="411479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869" tIns="45933" rIns="91869" bIns="45933"/>
          <a:lstStyle/>
          <a:p>
            <a:pPr marL="172273" indent="-114849" algn="just" eaLnBrk="1" hangingPunct="1">
              <a:buFontTx/>
              <a:buChar char="•"/>
            </a:pPr>
            <a:r>
              <a:rPr lang="en-US" sz="1000">
                <a:latin typeface="Arial" charset="0"/>
              </a:rPr>
              <a:t>In the last 28 years, dengue has experienced an increasing trend regarding number of cases, with epidemic peaks which are repeated every 3 to 5 years. Every epidemic peak has been regularly bigger than the preceding one, being the 2010 epidemic the greatest one. The reason behind these trends could be thought to be associated with the accumulation of susceptible individuals, with the circulation of different serotypes and perhaps to the increased virulence and patogenicity of circulating strains.  Environmental factors have surely played an important role, creating optimal conditions for  breeding sites, thus increasing the number of vectors.</a:t>
            </a:r>
          </a:p>
          <a:p>
            <a:pPr marL="172273" indent="-114849" algn="just" eaLnBrk="1" hangingPunct="1">
              <a:buFontTx/>
              <a:buChar char="•"/>
            </a:pPr>
            <a:r>
              <a:rPr lang="en-US" sz="1000">
                <a:latin typeface="Arial" charset="0"/>
              </a:rPr>
              <a:t>Nowadays, and despite all efforts currently been undertaking,  the situation is rather complex. Countries, within the framework of the IMS dengue often declare the state of emergency and this triggers funds release and response actions.  </a:t>
            </a:r>
          </a:p>
          <a:p>
            <a:pPr marL="172273" indent="-114849" algn="just" eaLnBrk="1" hangingPunct="1">
              <a:buFontTx/>
              <a:buChar char="•"/>
            </a:pPr>
            <a:endParaRPr lang="es-ES" sz="1000">
              <a:latin typeface="Arial" charset="0"/>
            </a:endParaRPr>
          </a:p>
          <a:p>
            <a:pPr marL="172273" indent="-114849" algn="just" eaLnBrk="1" hangingPunct="1"/>
            <a:endParaRPr lang="es-ES" sz="1000">
              <a:latin typeface="Arial" charset="0"/>
            </a:endParaRPr>
          </a:p>
          <a:p>
            <a:pPr marL="172273" indent="-114849" algn="just" eaLnBrk="1" hangingPunct="1"/>
            <a:endParaRPr lang="es-ES" sz="10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1805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797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4655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367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964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450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488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888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6529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061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728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60944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3077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3032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971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1330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8210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0977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742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9047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7111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711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74573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8929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6756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1744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5177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4438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1993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4985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0940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4946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0399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397000" cy="8382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001000" y="0"/>
            <a:ext cx="1143000" cy="1143000"/>
          </a:xfrm>
          <a:prstGeom prst="rect">
            <a:avLst/>
          </a:prstGeom>
        </p:spPr>
      </p:pic>
    </p:spTree>
    <p:extLst>
      <p:ext uri="{BB962C8B-B14F-4D97-AF65-F5344CB8AC3E}">
        <p14:creationId xmlns:p14="http://schemas.microsoft.com/office/powerpoint/2010/main" xmlns="" val="3908152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397000" cy="8382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001000" y="0"/>
            <a:ext cx="1143000" cy="1143000"/>
          </a:xfrm>
          <a:prstGeom prst="rect">
            <a:avLst/>
          </a:prstGeom>
        </p:spPr>
      </p:pic>
    </p:spTree>
    <p:extLst>
      <p:ext uri="{BB962C8B-B14F-4D97-AF65-F5344CB8AC3E}">
        <p14:creationId xmlns:p14="http://schemas.microsoft.com/office/powerpoint/2010/main" xmlns="" val="11444797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397000" cy="8382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001000" y="0"/>
            <a:ext cx="1143000" cy="1143000"/>
          </a:xfrm>
          <a:prstGeom prst="rect">
            <a:avLst/>
          </a:prstGeom>
        </p:spPr>
      </p:pic>
    </p:spTree>
    <p:extLst>
      <p:ext uri="{BB962C8B-B14F-4D97-AF65-F5344CB8AC3E}">
        <p14:creationId xmlns:p14="http://schemas.microsoft.com/office/powerpoint/2010/main" xmlns="" val="2859128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who-seajph.org/searchresult.asp?search=&amp;author=Aditya+P+Dash&amp;journal=Y&amp;but_search=Search&amp;entries=10&amp;pg=1&amp;s=0" TargetMode="External"/><Relationship Id="rId2" Type="http://schemas.openxmlformats.org/officeDocument/2006/relationships/hyperlink" Target="http://www.who-seajph.org/searchresult.asp?search=&amp;author=Rajesh+Bhatia&amp;journal=Y&amp;but_search=Search&amp;entries=10&amp;pg=1&amp;s=0" TargetMode="Externa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hyperlink" Target="http://www.who-seajph.org/searchresult.asp?search=&amp;author=Temmy+Sunyoto&amp;journal=Y&amp;but_search=Search&amp;entries=10&amp;pg=1&amp;s=0"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752600"/>
          </a:xfrm>
        </p:spPr>
        <p:txBody>
          <a:bodyPr>
            <a:normAutofit/>
          </a:bodyPr>
          <a:lstStyle/>
          <a:p>
            <a:pPr algn="l"/>
            <a:r>
              <a:rPr lang="en-US" dirty="0" smtClean="0"/>
              <a:t>Update Management of Dengue</a:t>
            </a:r>
            <a:endParaRPr lang="en-US" dirty="0"/>
          </a:p>
        </p:txBody>
      </p:sp>
      <p:sp>
        <p:nvSpPr>
          <p:cNvPr id="3" name="Subtitle 2"/>
          <p:cNvSpPr>
            <a:spLocks noGrp="1"/>
          </p:cNvSpPr>
          <p:nvPr>
            <p:ph type="subTitle" idx="1"/>
          </p:nvPr>
        </p:nvSpPr>
        <p:spPr>
          <a:xfrm>
            <a:off x="1143000" y="2895600"/>
            <a:ext cx="6400800" cy="3200400"/>
          </a:xfrm>
        </p:spPr>
        <p:txBody>
          <a:bodyPr>
            <a:normAutofit fontScale="77500" lnSpcReduction="20000"/>
          </a:bodyPr>
          <a:lstStyle/>
          <a:p>
            <a:r>
              <a:rPr lang="en-US" b="1" dirty="0" smtClean="0">
                <a:solidFill>
                  <a:schemeClr val="tx1"/>
                </a:solidFill>
              </a:rPr>
              <a:t>Professor </a:t>
            </a:r>
            <a:r>
              <a:rPr lang="en-US" b="1" dirty="0" err="1" smtClean="0">
                <a:solidFill>
                  <a:schemeClr val="tx1"/>
                </a:solidFill>
              </a:rPr>
              <a:t>Quazi</a:t>
            </a:r>
            <a:r>
              <a:rPr lang="en-US" b="1" dirty="0" smtClean="0">
                <a:solidFill>
                  <a:schemeClr val="tx1"/>
                </a:solidFill>
              </a:rPr>
              <a:t> </a:t>
            </a:r>
            <a:r>
              <a:rPr lang="en-US" b="1" dirty="0" err="1" smtClean="0">
                <a:solidFill>
                  <a:schemeClr val="tx1"/>
                </a:solidFill>
              </a:rPr>
              <a:t>Tarikul</a:t>
            </a:r>
            <a:r>
              <a:rPr lang="en-US" b="1" dirty="0" smtClean="0">
                <a:solidFill>
                  <a:schemeClr val="tx1"/>
                </a:solidFill>
              </a:rPr>
              <a:t> Islam</a:t>
            </a:r>
            <a:br>
              <a:rPr lang="en-US" b="1" dirty="0" smtClean="0">
                <a:solidFill>
                  <a:schemeClr val="tx1"/>
                </a:solidFill>
              </a:rPr>
            </a:br>
            <a:r>
              <a:rPr lang="en-US" b="1" dirty="0" smtClean="0">
                <a:solidFill>
                  <a:schemeClr val="tx1"/>
                </a:solidFill>
              </a:rPr>
              <a:t>Professor and Head</a:t>
            </a:r>
            <a:br>
              <a:rPr lang="en-US" b="1" dirty="0" smtClean="0">
                <a:solidFill>
                  <a:schemeClr val="tx1"/>
                </a:solidFill>
              </a:rPr>
            </a:br>
            <a:r>
              <a:rPr lang="en-US" b="1" dirty="0" smtClean="0">
                <a:solidFill>
                  <a:schemeClr val="tx1"/>
                </a:solidFill>
              </a:rPr>
              <a:t> Department of Medicine</a:t>
            </a:r>
            <a:br>
              <a:rPr lang="en-US" b="1" dirty="0" smtClean="0">
                <a:solidFill>
                  <a:schemeClr val="tx1"/>
                </a:solidFill>
              </a:rPr>
            </a:br>
            <a:r>
              <a:rPr lang="en-US" b="1" dirty="0" smtClean="0">
                <a:solidFill>
                  <a:schemeClr val="tx1"/>
                </a:solidFill>
              </a:rPr>
              <a:t>Popular Medical </a:t>
            </a:r>
            <a:r>
              <a:rPr lang="en-US" b="1" dirty="0" smtClean="0">
                <a:solidFill>
                  <a:schemeClr val="tx1"/>
                </a:solidFill>
              </a:rPr>
              <a:t>College</a:t>
            </a:r>
          </a:p>
          <a:p>
            <a:endParaRPr lang="en-US" b="1" dirty="0" smtClean="0">
              <a:solidFill>
                <a:schemeClr val="tx1"/>
              </a:solidFill>
            </a:endParaRPr>
          </a:p>
          <a:p>
            <a:r>
              <a:rPr lang="en-US" b="1" dirty="0" smtClean="0">
                <a:solidFill>
                  <a:schemeClr val="tx1"/>
                </a:solidFill>
              </a:rPr>
              <a:t>Editor in Chief </a:t>
            </a:r>
          </a:p>
          <a:p>
            <a:r>
              <a:rPr lang="en-US" b="1" dirty="0" smtClean="0">
                <a:solidFill>
                  <a:schemeClr val="tx1"/>
                </a:solidFill>
              </a:rPr>
              <a:t>National Guideline for Clinical management </a:t>
            </a:r>
          </a:p>
          <a:p>
            <a:r>
              <a:rPr lang="en-US" b="1" dirty="0" smtClean="0">
                <a:solidFill>
                  <a:schemeClr val="tx1"/>
                </a:solidFill>
              </a:rPr>
              <a:t>of Dengue Syndrome</a:t>
            </a:r>
            <a:r>
              <a:rPr lang="en-US" b="1" dirty="0" smtClean="0">
                <a:solidFill>
                  <a:schemeClr val="tx1"/>
                </a:solidFill>
              </a:rPr>
              <a:t/>
            </a:r>
            <a:br>
              <a:rPr lang="en-US" b="1" dirty="0" smtClean="0">
                <a:solidFill>
                  <a:schemeClr val="tx1"/>
                </a:solidFill>
              </a:rPr>
            </a:br>
            <a:endParaRPr lang="en-US" sz="2600" b="1" dirty="0">
              <a:solidFill>
                <a:schemeClr val="tx2"/>
              </a:solidFill>
            </a:endParaRPr>
          </a:p>
        </p:txBody>
      </p:sp>
    </p:spTree>
    <p:extLst>
      <p:ext uri="{BB962C8B-B14F-4D97-AF65-F5344CB8AC3E}">
        <p14:creationId xmlns:p14="http://schemas.microsoft.com/office/powerpoint/2010/main" xmlns="" val="230620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smtClean="0"/>
              <a:t>II. Critical phase</a:t>
            </a:r>
          </a:p>
          <a:p>
            <a:r>
              <a:rPr lang="en-US" dirty="0" smtClean="0"/>
              <a:t>DF/DHF patients usually go to critical phase after 3 to 4 days of onset of fever. During this critical phase plasma leakage and high </a:t>
            </a:r>
            <a:r>
              <a:rPr lang="en-US" dirty="0" err="1" smtClean="0"/>
              <a:t>haemoconcentration</a:t>
            </a:r>
            <a:r>
              <a:rPr lang="en-US" dirty="0" smtClean="0"/>
              <a:t> are documented and patients may develop hypotension. </a:t>
            </a:r>
          </a:p>
          <a:p>
            <a:r>
              <a:rPr lang="en-US" dirty="0" smtClean="0"/>
              <a:t>Abnormal </a:t>
            </a:r>
            <a:r>
              <a:rPr lang="en-US" dirty="0" err="1" smtClean="0"/>
              <a:t>haemostasis</a:t>
            </a:r>
            <a:r>
              <a:rPr lang="en-US" dirty="0" smtClean="0"/>
              <a:t> and leakage of plasma leads to shock, bleeding, accumulation of fluid in pleural and abdominal cavity. </a:t>
            </a:r>
          </a:p>
          <a:p>
            <a:r>
              <a:rPr lang="en-US" dirty="0" smtClean="0"/>
              <a:t>High morbidity and mortality in DHF/DSS are commonly associated with various organ involvements and metabolic derangement. </a:t>
            </a:r>
          </a:p>
          <a:p>
            <a:r>
              <a:rPr lang="en-US" dirty="0" smtClean="0"/>
              <a:t>The period of plasma leakage usually persists for 36-48 hrs. Commonly in DHF, platelet count is less than 100000 per/</a:t>
            </a:r>
            <a:r>
              <a:rPr lang="en-US" dirty="0" err="1" smtClean="0"/>
              <a:t>cumm</a:t>
            </a:r>
            <a:endParaRPr lang="en-US" dirty="0" smtClean="0"/>
          </a:p>
          <a:p>
            <a:pPr>
              <a:buNone/>
            </a:pPr>
            <a:r>
              <a:rPr lang="en-US" dirty="0" smtClean="0"/>
              <a:t>      of blood.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III. Convalescent phase</a:t>
            </a:r>
          </a:p>
          <a:p>
            <a:pPr>
              <a:buNone/>
            </a:pPr>
            <a:endParaRPr lang="en-US" b="1" dirty="0" smtClean="0"/>
          </a:p>
          <a:p>
            <a:r>
              <a:rPr lang="en-US" dirty="0" smtClean="0"/>
              <a:t>During the recovery phase the extracellular fluid which was lost due to capillary leakage returns to the circulatory system and signs and symptoms improve. This phase</a:t>
            </a:r>
          </a:p>
          <a:p>
            <a:pPr>
              <a:buNone/>
            </a:pPr>
            <a:r>
              <a:rPr lang="en-US" dirty="0" smtClean="0"/>
              <a:t>     usually after 6-7 days of fever and last for 2-3 days. </a:t>
            </a:r>
          </a:p>
          <a:p>
            <a:r>
              <a:rPr lang="en-US" dirty="0" smtClean="0"/>
              <a:t>Longer convalescence may be expected in some of the patients with severe shock, organ involvement and other</a:t>
            </a:r>
          </a:p>
          <a:p>
            <a:pPr>
              <a:buNone/>
            </a:pPr>
            <a:r>
              <a:rPr lang="en-US" dirty="0" smtClean="0"/>
              <a:t>     complications which may require specific treatment. </a:t>
            </a:r>
          </a:p>
          <a:p>
            <a:r>
              <a:rPr lang="en-US" dirty="0" smtClean="0"/>
              <a:t>Patient may develop pulmonary </a:t>
            </a:r>
            <a:r>
              <a:rPr lang="en-US" dirty="0" err="1" smtClean="0"/>
              <a:t>oedema</a:t>
            </a:r>
            <a:r>
              <a:rPr lang="en-US" dirty="0" smtClean="0"/>
              <a:t> due to fluid overload if the fluid replacement is not optimized carefully.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Grp="1" noChangeAspect="1" noChangeArrowheads="1"/>
          </p:cNvPicPr>
          <p:nvPr>
            <p:ph idx="1"/>
          </p:nvPr>
        </p:nvPicPr>
        <p:blipFill>
          <a:blip r:embed="rId2"/>
          <a:srcRect/>
          <a:stretch>
            <a:fillRect/>
          </a:stretch>
        </p:blipFill>
        <p:spPr bwMode="auto">
          <a:xfrm>
            <a:off x="152400" y="1371600"/>
            <a:ext cx="8991600" cy="5486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8066" name="Picture 2"/>
          <p:cNvPicPr>
            <a:picLocks noGrp="1" noChangeAspect="1" noChangeArrowheads="1"/>
          </p:cNvPicPr>
          <p:nvPr>
            <p:ph idx="1"/>
          </p:nvPr>
        </p:nvPicPr>
        <p:blipFill>
          <a:blip r:embed="rId2"/>
          <a:srcRect/>
          <a:stretch>
            <a:fillRect/>
          </a:stretch>
        </p:blipFill>
        <p:spPr bwMode="auto">
          <a:xfrm>
            <a:off x="0" y="1524000"/>
            <a:ext cx="8991600" cy="5181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0114" name="Picture 2"/>
          <p:cNvPicPr>
            <a:picLocks noGrp="1" noChangeAspect="1" noChangeArrowheads="1"/>
          </p:cNvPicPr>
          <p:nvPr>
            <p:ph idx="1"/>
          </p:nvPr>
        </p:nvPicPr>
        <p:blipFill>
          <a:blip r:embed="rId2"/>
          <a:srcRect/>
          <a:stretch>
            <a:fillRect/>
          </a:stretch>
        </p:blipFill>
        <p:spPr bwMode="auto">
          <a:xfrm>
            <a:off x="4572000" y="1676400"/>
            <a:ext cx="4267200" cy="3048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304800" y="1676400"/>
            <a:ext cx="3505200" cy="303450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Dengue Shock Syndrome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Dengue Shock Syndrome</a:t>
            </a:r>
          </a:p>
          <a:p>
            <a:r>
              <a:rPr lang="en-US" dirty="0" smtClean="0"/>
              <a:t>Significant loss of plasma leads to </a:t>
            </a:r>
            <a:r>
              <a:rPr lang="en-US" dirty="0" err="1" smtClean="0"/>
              <a:t>hypovolemic</a:t>
            </a:r>
            <a:r>
              <a:rPr lang="en-US" dirty="0" smtClean="0"/>
              <a:t> shock. Even in these shock cases,</a:t>
            </a:r>
          </a:p>
          <a:p>
            <a:r>
              <a:rPr lang="en-US" dirty="0" smtClean="0"/>
              <a:t>prior to intravenous fluid therapy, pleural effusion and </a:t>
            </a:r>
            <a:r>
              <a:rPr lang="en-US" dirty="0" err="1" smtClean="0"/>
              <a:t>ascites</a:t>
            </a:r>
            <a:r>
              <a:rPr lang="en-US" dirty="0" smtClean="0"/>
              <a:t> may not be detected</a:t>
            </a:r>
          </a:p>
          <a:p>
            <a:r>
              <a:rPr lang="en-US" dirty="0" smtClean="0"/>
              <a:t>clinically. Radiographic and ultrasound evidence of plasma leakage precedes clinical</a:t>
            </a:r>
          </a:p>
          <a:p>
            <a:r>
              <a:rPr lang="en-US" dirty="0" smtClean="0"/>
              <a:t>detection. A right lateral </a:t>
            </a:r>
            <a:r>
              <a:rPr lang="en-US" dirty="0" err="1" smtClean="0"/>
              <a:t>decubitus</a:t>
            </a:r>
            <a:r>
              <a:rPr lang="en-US" dirty="0" smtClean="0"/>
              <a:t> chest radiograph to detect pleural effusion and</a:t>
            </a:r>
          </a:p>
          <a:p>
            <a:r>
              <a:rPr lang="en-US" dirty="0" smtClean="0"/>
              <a:t>gall bladder wall </a:t>
            </a:r>
            <a:r>
              <a:rPr lang="en-US" dirty="0" err="1" smtClean="0"/>
              <a:t>oedema</a:t>
            </a:r>
            <a:r>
              <a:rPr lang="en-US" dirty="0" smtClean="0"/>
              <a:t> is associated with plasma leakage and may precede the</a:t>
            </a:r>
          </a:p>
          <a:p>
            <a:r>
              <a:rPr lang="en-US" dirty="0" smtClean="0"/>
              <a:t>clinical detection.</a:t>
            </a:r>
          </a:p>
          <a:p>
            <a:r>
              <a:rPr lang="en-US" dirty="0" smtClean="0"/>
              <a:t>Dengue Shock Syndrome is a presentation of Dengue Syndromes when there is</a:t>
            </a:r>
          </a:p>
          <a:p>
            <a:r>
              <a:rPr lang="en-US" dirty="0" smtClean="0"/>
              <a:t>criteria of DHF plus signs of circulatory failure, manifested by:</a:t>
            </a:r>
          </a:p>
          <a:p>
            <a:r>
              <a:rPr lang="en-US" dirty="0" smtClean="0"/>
              <a:t>• Rapid and weak pulse</a:t>
            </a:r>
          </a:p>
          <a:p>
            <a:r>
              <a:rPr lang="en-US" dirty="0" smtClean="0"/>
              <a:t>• Narrow pulse pressure (≤ to 20 mm Hg)</a:t>
            </a:r>
          </a:p>
          <a:p>
            <a:r>
              <a:rPr lang="en-US" dirty="0" smtClean="0"/>
              <a:t>• Hypotension for age</a:t>
            </a:r>
          </a:p>
          <a:p>
            <a:r>
              <a:rPr lang="en-US" dirty="0" smtClean="0"/>
              <a:t>• Cold clammy skin</a:t>
            </a:r>
          </a:p>
          <a:p>
            <a:r>
              <a:rPr lang="en-US" dirty="0" smtClean="0"/>
              <a:t>• Restlessness</a:t>
            </a:r>
          </a:p>
          <a:p>
            <a:r>
              <a:rPr lang="en-US" dirty="0" smtClean="0"/>
              <a:t>• Undetectable pulse and blood pressure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Dengue Case Management</a:t>
            </a:r>
            <a:endParaRPr lang="en-US" dirty="0"/>
          </a:p>
        </p:txBody>
      </p:sp>
      <p:pic>
        <p:nvPicPr>
          <p:cNvPr id="92162" name="Picture 2"/>
          <p:cNvPicPr>
            <a:picLocks noGrp="1" noChangeAspect="1" noChangeArrowheads="1"/>
          </p:cNvPicPr>
          <p:nvPr>
            <p:ph idx="1"/>
          </p:nvPr>
        </p:nvPicPr>
        <p:blipFill>
          <a:blip r:embed="rId2"/>
          <a:srcRect/>
          <a:stretch>
            <a:fillRect/>
          </a:stretch>
        </p:blipFill>
        <p:spPr bwMode="auto">
          <a:xfrm>
            <a:off x="228600" y="1447800"/>
            <a:ext cx="8610600" cy="5257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Warning Sign</a:t>
            </a:r>
          </a:p>
          <a:p>
            <a:r>
              <a:rPr lang="en-US" dirty="0" smtClean="0"/>
              <a:t>No clinical improvement or worsening of the situation just before or</a:t>
            </a:r>
          </a:p>
          <a:p>
            <a:r>
              <a:rPr lang="en-US" dirty="0" smtClean="0"/>
              <a:t>during the transition to </a:t>
            </a:r>
            <a:r>
              <a:rPr lang="en-US" dirty="0" err="1" smtClean="0"/>
              <a:t>afebrile</a:t>
            </a:r>
            <a:r>
              <a:rPr lang="en-US" dirty="0" smtClean="0"/>
              <a:t> phase or as the disease progresses.</a:t>
            </a:r>
          </a:p>
          <a:p>
            <a:r>
              <a:rPr lang="en-US" dirty="0" smtClean="0"/>
              <a:t>Persistent vomiting.</a:t>
            </a:r>
          </a:p>
          <a:p>
            <a:r>
              <a:rPr lang="en-US" dirty="0" smtClean="0"/>
              <a:t>Severe abdominal pain.</a:t>
            </a:r>
          </a:p>
          <a:p>
            <a:r>
              <a:rPr lang="en-US" dirty="0" smtClean="0"/>
              <a:t>Lethargy and/or restlessness, sudden </a:t>
            </a:r>
            <a:r>
              <a:rPr lang="en-US" dirty="0" err="1" smtClean="0"/>
              <a:t>behavioural</a:t>
            </a:r>
            <a:r>
              <a:rPr lang="en-US" dirty="0" smtClean="0"/>
              <a:t> changes.</a:t>
            </a:r>
          </a:p>
          <a:p>
            <a:r>
              <a:rPr lang="en-US" dirty="0" smtClean="0"/>
              <a:t>Bleeding: </a:t>
            </a:r>
            <a:r>
              <a:rPr lang="en-US" dirty="0" err="1" smtClean="0"/>
              <a:t>Epistaxis</a:t>
            </a:r>
            <a:r>
              <a:rPr lang="en-US" dirty="0" smtClean="0"/>
              <a:t>, black stool, </a:t>
            </a:r>
            <a:r>
              <a:rPr lang="en-US" dirty="0" err="1" smtClean="0"/>
              <a:t>haematemesis</a:t>
            </a:r>
            <a:r>
              <a:rPr lang="en-US" dirty="0" smtClean="0"/>
              <a:t>, excessive menstrual</a:t>
            </a:r>
          </a:p>
          <a:p>
            <a:r>
              <a:rPr lang="en-US" dirty="0" smtClean="0"/>
              <a:t>bleeding, dark colored urine (</a:t>
            </a:r>
            <a:r>
              <a:rPr lang="en-US" dirty="0" err="1" smtClean="0"/>
              <a:t>haemoglobinuria</a:t>
            </a:r>
            <a:r>
              <a:rPr lang="en-US" dirty="0" smtClean="0"/>
              <a:t>) or </a:t>
            </a:r>
            <a:r>
              <a:rPr lang="en-US" dirty="0" err="1" smtClean="0"/>
              <a:t>haematuria</a:t>
            </a:r>
            <a:r>
              <a:rPr lang="en-US" dirty="0" smtClean="0"/>
              <a:t>.</a:t>
            </a:r>
          </a:p>
          <a:p>
            <a:r>
              <a:rPr lang="en-US" dirty="0" smtClean="0"/>
              <a:t>Giddiness.</a:t>
            </a:r>
          </a:p>
          <a:p>
            <a:r>
              <a:rPr lang="en-US" dirty="0" smtClean="0"/>
              <a:t>Pale, cold and clammy hands and feet.</a:t>
            </a:r>
          </a:p>
          <a:p>
            <a:r>
              <a:rPr lang="en-US" dirty="0" smtClean="0"/>
              <a:t>Less/no urine output for 4 – 6 hours</a:t>
            </a:r>
          </a:p>
          <a:p>
            <a:r>
              <a:rPr lang="en-US" dirty="0" smtClean="0"/>
              <a:t>Liver enlargement &gt; 2cm</a:t>
            </a:r>
          </a:p>
          <a:p>
            <a:r>
              <a:rPr lang="en-US" dirty="0" err="1" smtClean="0"/>
              <a:t>Haematocrit</a:t>
            </a:r>
            <a:r>
              <a:rPr lang="en-US" dirty="0" smtClean="0"/>
              <a:t> &gt;20%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2438400" cy="1143000"/>
          </a:xfrm>
        </p:spPr>
        <p:txBody>
          <a:bodyPr/>
          <a:lstStyle/>
          <a:p>
            <a:pPr algn="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pregnancy</a:t>
            </a:r>
          </a:p>
          <a:p>
            <a:r>
              <a:rPr lang="en-US" dirty="0" smtClean="0"/>
              <a:t>infancy</a:t>
            </a:r>
          </a:p>
          <a:p>
            <a:r>
              <a:rPr lang="en-US" dirty="0" smtClean="0"/>
              <a:t>old age</a:t>
            </a:r>
          </a:p>
          <a:p>
            <a:r>
              <a:rPr lang="en-US" dirty="0" smtClean="0"/>
              <a:t>obesity</a:t>
            </a:r>
          </a:p>
          <a:p>
            <a:r>
              <a:rPr lang="en-US" dirty="0" smtClean="0"/>
              <a:t>diabetes mellitus</a:t>
            </a:r>
          </a:p>
          <a:p>
            <a:r>
              <a:rPr lang="en-US" dirty="0" smtClean="0"/>
              <a:t>hypertension</a:t>
            </a:r>
          </a:p>
          <a:p>
            <a:r>
              <a:rPr lang="en-US" dirty="0" smtClean="0"/>
              <a:t>heart failure</a:t>
            </a:r>
          </a:p>
          <a:p>
            <a:r>
              <a:rPr lang="en-US" dirty="0" smtClean="0"/>
              <a:t>renal failure</a:t>
            </a:r>
          </a:p>
          <a:p>
            <a:r>
              <a:rPr lang="en-US" dirty="0" smtClean="0"/>
              <a:t>chronic hemolytic diseases such as (sickle - cell disease</a:t>
            </a:r>
          </a:p>
          <a:p>
            <a:r>
              <a:rPr lang="en-US" dirty="0" smtClean="0"/>
              <a:t>and autoimmune diseases)those with certain social</a:t>
            </a:r>
          </a:p>
          <a:p>
            <a:r>
              <a:rPr lang="en-US" dirty="0" smtClean="0"/>
              <a:t>circumstances (such as living alone, or living far from a</a:t>
            </a:r>
          </a:p>
          <a:p>
            <a:r>
              <a:rPr lang="en-US" dirty="0" smtClean="0"/>
              <a:t>health facility without reliable means of transport)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186" name="Picture 2"/>
          <p:cNvPicPr>
            <a:picLocks noGrp="1" noChangeAspect="1" noChangeArrowheads="1"/>
          </p:cNvPicPr>
          <p:nvPr>
            <p:ph idx="1"/>
          </p:nvPr>
        </p:nvPicPr>
        <p:blipFill>
          <a:blip r:embed="rId2"/>
          <a:srcRect/>
          <a:stretch>
            <a:fillRect/>
          </a:stretch>
        </p:blipFill>
        <p:spPr bwMode="auto">
          <a:xfrm>
            <a:off x="304800" y="1161546"/>
            <a:ext cx="8610600" cy="554405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 2018</a:t>
            </a:r>
            <a:endParaRPr lang="en-GB" dirty="0"/>
          </a:p>
        </p:txBody>
      </p:sp>
      <p:sp>
        <p:nvSpPr>
          <p:cNvPr id="3" name="Content Placeholder 2"/>
          <p:cNvSpPr>
            <a:spLocks noGrp="1"/>
          </p:cNvSpPr>
          <p:nvPr>
            <p:ph idx="1"/>
          </p:nvPr>
        </p:nvSpPr>
        <p:spPr/>
        <p:txBody>
          <a:bodyPr/>
          <a:lstStyle/>
          <a:p>
            <a:pPr>
              <a:buNone/>
            </a:pPr>
            <a:r>
              <a:rPr lang="en-GB" dirty="0" smtClean="0"/>
              <a:t>Male, 25 years</a:t>
            </a:r>
          </a:p>
          <a:p>
            <a:pPr>
              <a:buNone/>
            </a:pPr>
            <a:endParaRPr lang="en-GB" dirty="0" smtClean="0"/>
          </a:p>
          <a:p>
            <a:pPr>
              <a:buNone/>
            </a:pPr>
            <a:r>
              <a:rPr lang="en-GB" dirty="0" smtClean="0"/>
              <a:t>Presentation:</a:t>
            </a:r>
          </a:p>
          <a:p>
            <a:pPr>
              <a:buFontTx/>
              <a:buChar char="-"/>
            </a:pPr>
            <a:r>
              <a:rPr lang="en-GB" dirty="0" smtClean="0"/>
              <a:t>High grade fever – 3 days</a:t>
            </a:r>
          </a:p>
          <a:p>
            <a:pPr>
              <a:buFontTx/>
              <a:buChar char="-"/>
            </a:pPr>
            <a:r>
              <a:rPr lang="en-GB" dirty="0" smtClean="0"/>
              <a:t>Generalized bodyache</a:t>
            </a:r>
          </a:p>
          <a:p>
            <a:pPr>
              <a:buFontTx/>
              <a:buChar char="-"/>
            </a:pPr>
            <a:r>
              <a:rPr lang="en-GB" dirty="0" smtClean="0"/>
              <a:t>Headache</a:t>
            </a:r>
          </a:p>
          <a:p>
            <a:pPr>
              <a:buFontTx/>
              <a:buChar char="-"/>
            </a:pPr>
            <a:r>
              <a:rPr lang="en-GB" dirty="0" smtClean="0"/>
              <a:t>No systemic symptoms</a:t>
            </a:r>
          </a:p>
          <a:p>
            <a:pPr>
              <a:buFontTx/>
              <a:buChar char="-"/>
            </a:pPr>
            <a:endParaRPr lang="en-GB"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17215" y="4191000"/>
            <a:ext cx="2800351"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17216" y="2133600"/>
            <a:ext cx="2800350"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773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dirty="0" smtClean="0"/>
              <a:t>DENGUE CASE MANAGEMENT</a:t>
            </a:r>
          </a:p>
          <a:p>
            <a:r>
              <a:rPr lang="en-US" b="1" dirty="0" smtClean="0"/>
              <a:t>ASSESSMENT</a:t>
            </a:r>
          </a:p>
          <a:p>
            <a:r>
              <a:rPr lang="en-US" b="1" dirty="0" smtClean="0"/>
              <a:t>CASE CLASSIFICATION</a:t>
            </a:r>
          </a:p>
          <a:p>
            <a:r>
              <a:rPr lang="en-US" b="1" dirty="0" smtClean="0"/>
              <a:t>GROUP</a:t>
            </a:r>
          </a:p>
          <a:p>
            <a:r>
              <a:rPr lang="en-US" b="1" dirty="0" smtClean="0"/>
              <a:t>Group A: May be sent home</a:t>
            </a:r>
          </a:p>
          <a:p>
            <a:r>
              <a:rPr lang="en-US" b="1" dirty="0" smtClean="0"/>
              <a:t>(Mild)</a:t>
            </a:r>
          </a:p>
          <a:p>
            <a:r>
              <a:rPr lang="en-US" b="1" dirty="0" smtClean="0"/>
              <a:t>Group B: </a:t>
            </a:r>
            <a:r>
              <a:rPr lang="en-US" b="1" dirty="0" err="1" smtClean="0"/>
              <a:t>Refrered</a:t>
            </a:r>
            <a:r>
              <a:rPr lang="en-US" b="1" dirty="0" smtClean="0"/>
              <a:t> for </a:t>
            </a:r>
            <a:r>
              <a:rPr lang="en-US" b="1" dirty="0" err="1" smtClean="0"/>
              <a:t>Hospit</a:t>
            </a:r>
            <a:r>
              <a:rPr lang="en-US" b="1" dirty="0" smtClean="0"/>
              <a:t> al Care</a:t>
            </a:r>
          </a:p>
          <a:p>
            <a:r>
              <a:rPr lang="en-US" b="1" dirty="0" smtClean="0"/>
              <a:t>(Moderate)</a:t>
            </a:r>
          </a:p>
          <a:p>
            <a:r>
              <a:rPr lang="en-US" b="1" dirty="0" smtClean="0"/>
              <a:t>Presumptive Diagnosis</a:t>
            </a:r>
          </a:p>
          <a:p>
            <a:r>
              <a:rPr lang="en-US" dirty="0" smtClean="0"/>
              <a:t>Live in/travel to endemic area plus</a:t>
            </a:r>
          </a:p>
          <a:p>
            <a:r>
              <a:rPr lang="en-US" dirty="0" smtClean="0"/>
              <a:t>fever and two of the following</a:t>
            </a:r>
          </a:p>
          <a:p>
            <a:r>
              <a:rPr lang="en-US" dirty="0" smtClean="0"/>
              <a:t>1. Anorexia &amp; Nausea</a:t>
            </a:r>
          </a:p>
          <a:p>
            <a:r>
              <a:rPr lang="en-US" dirty="0" smtClean="0"/>
              <a:t>2. Rash</a:t>
            </a:r>
          </a:p>
          <a:p>
            <a:r>
              <a:rPr lang="en-US" dirty="0" smtClean="0"/>
              <a:t>3. Aches or pain</a:t>
            </a:r>
          </a:p>
          <a:p>
            <a:r>
              <a:rPr lang="en-US" dirty="0" smtClean="0"/>
              <a:t>4. Warning sign</a:t>
            </a:r>
          </a:p>
          <a:p>
            <a:r>
              <a:rPr lang="en-US" dirty="0" smtClean="0"/>
              <a:t>5. </a:t>
            </a:r>
            <a:r>
              <a:rPr lang="en-US" dirty="0" err="1" smtClean="0"/>
              <a:t>Leaukopenia</a:t>
            </a:r>
            <a:endParaRPr lang="en-US" dirty="0" smtClean="0"/>
          </a:p>
          <a:p>
            <a:r>
              <a:rPr lang="en-US" dirty="0" smtClean="0"/>
              <a:t>6. Tourniquet test positive</a:t>
            </a:r>
          </a:p>
          <a:p>
            <a:r>
              <a:rPr lang="en-US" dirty="0" smtClean="0"/>
              <a:t>• No clinical improvement or worsening of the situation just</a:t>
            </a:r>
          </a:p>
          <a:p>
            <a:r>
              <a:rPr lang="en-US" dirty="0" smtClean="0"/>
              <a:t>before or during the transition to </a:t>
            </a:r>
            <a:r>
              <a:rPr lang="en-US" dirty="0" err="1" smtClean="0"/>
              <a:t>afebrile</a:t>
            </a:r>
            <a:r>
              <a:rPr lang="en-US" dirty="0" smtClean="0"/>
              <a:t> phase or as the</a:t>
            </a:r>
          </a:p>
          <a:p>
            <a:r>
              <a:rPr lang="en-US" dirty="0" smtClean="0"/>
              <a:t>disease </a:t>
            </a:r>
            <a:r>
              <a:rPr lang="en-US" dirty="0" err="1" smtClean="0"/>
              <a:t>progres</a:t>
            </a:r>
            <a:r>
              <a:rPr lang="en-US" dirty="0" smtClean="0"/>
              <a:t> </a:t>
            </a:r>
            <a:r>
              <a:rPr lang="en-US" dirty="0" err="1" smtClean="0"/>
              <a:t>ses</a:t>
            </a:r>
            <a:r>
              <a:rPr lang="en-US" dirty="0" smtClean="0"/>
              <a:t>.</a:t>
            </a:r>
          </a:p>
          <a:p>
            <a:r>
              <a:rPr lang="en-US" dirty="0" smtClean="0"/>
              <a:t>• Persistent vomiting.</a:t>
            </a:r>
          </a:p>
          <a:p>
            <a:r>
              <a:rPr lang="en-US" dirty="0" smtClean="0"/>
              <a:t>• Severe abdominal pain.</a:t>
            </a:r>
          </a:p>
          <a:p>
            <a:r>
              <a:rPr lang="en-US" dirty="0" smtClean="0"/>
              <a:t>• Lethargy and/or restlessness, sudden behavioral changes.</a:t>
            </a:r>
          </a:p>
          <a:p>
            <a:r>
              <a:rPr lang="en-US" dirty="0" smtClean="0"/>
              <a:t>• Bleeding: e </a:t>
            </a:r>
            <a:r>
              <a:rPr lang="en-US" dirty="0" err="1" smtClean="0"/>
              <a:t>pistaxis</a:t>
            </a:r>
            <a:r>
              <a:rPr lang="en-US" dirty="0" smtClean="0"/>
              <a:t>, black stool, ha </a:t>
            </a:r>
            <a:r>
              <a:rPr lang="en-US" dirty="0" err="1" smtClean="0"/>
              <a:t>ematemesis</a:t>
            </a:r>
            <a:r>
              <a:rPr lang="en-US" dirty="0" smtClean="0"/>
              <a:t>, excessive</a:t>
            </a:r>
          </a:p>
          <a:p>
            <a:r>
              <a:rPr lang="en-US" dirty="0" smtClean="0"/>
              <a:t>menstrual bleeding, dark colored urine (</a:t>
            </a:r>
            <a:r>
              <a:rPr lang="en-US" dirty="0" err="1" smtClean="0"/>
              <a:t>haemoglobinuria</a:t>
            </a:r>
            <a:r>
              <a:rPr lang="en-US" dirty="0" smtClean="0"/>
              <a:t>) or</a:t>
            </a:r>
          </a:p>
          <a:p>
            <a:r>
              <a:rPr lang="en-US" dirty="0" err="1" smtClean="0"/>
              <a:t>haematuria</a:t>
            </a:r>
            <a:r>
              <a:rPr lang="en-US" dirty="0" smtClean="0"/>
              <a:t>.</a:t>
            </a:r>
          </a:p>
          <a:p>
            <a:r>
              <a:rPr lang="en-US" dirty="0" smtClean="0"/>
              <a:t>• Giddiness.</a:t>
            </a:r>
          </a:p>
          <a:p>
            <a:r>
              <a:rPr lang="en-US" dirty="0" smtClean="0"/>
              <a:t>• Pale, cold and clammy hands and feet.</a:t>
            </a:r>
          </a:p>
          <a:p>
            <a:r>
              <a:rPr lang="en-US" dirty="0" smtClean="0"/>
              <a:t>• Less/no urine output for 4 –6 hours</a:t>
            </a:r>
          </a:p>
          <a:p>
            <a:r>
              <a:rPr lang="en-US" dirty="0" smtClean="0"/>
              <a:t>• Liver enlargement &gt; 2cm</a:t>
            </a:r>
          </a:p>
          <a:p>
            <a:r>
              <a:rPr lang="en-US" dirty="0" smtClean="0"/>
              <a:t>• </a:t>
            </a:r>
            <a:r>
              <a:rPr lang="en-US" dirty="0" err="1" smtClean="0"/>
              <a:t>Haematocrit</a:t>
            </a:r>
            <a:r>
              <a:rPr lang="en-US" dirty="0" smtClean="0"/>
              <a:t> &gt;20%</a:t>
            </a:r>
          </a:p>
          <a:p>
            <a:r>
              <a:rPr lang="en-US" dirty="0" smtClean="0"/>
              <a:t>Lab </a:t>
            </a:r>
            <a:r>
              <a:rPr lang="en-US" dirty="0" err="1" smtClean="0"/>
              <a:t>conrmed</a:t>
            </a:r>
            <a:r>
              <a:rPr lang="en-US" dirty="0" smtClean="0"/>
              <a:t> dengue ( Important</a:t>
            </a:r>
          </a:p>
          <a:p>
            <a:r>
              <a:rPr lang="en-US" dirty="0" smtClean="0"/>
              <a:t>when no sign of plasma leakage )</a:t>
            </a:r>
          </a:p>
          <a:p>
            <a:r>
              <a:rPr lang="en-US" b="1" dirty="0" smtClean="0"/>
              <a:t>Negative Positive</a:t>
            </a:r>
          </a:p>
          <a:p>
            <a:r>
              <a:rPr lang="en-US" b="1" dirty="0" smtClean="0"/>
              <a:t>Dengue without Warning</a:t>
            </a:r>
          </a:p>
          <a:p>
            <a:r>
              <a:rPr lang="en-US" b="1" dirty="0" smtClean="0"/>
              <a:t>Sign</a:t>
            </a:r>
          </a:p>
          <a:p>
            <a:r>
              <a:rPr lang="en-US" b="1" dirty="0" smtClean="0"/>
              <a:t>Dengue with Warning</a:t>
            </a:r>
          </a:p>
          <a:p>
            <a:r>
              <a:rPr lang="en-US" b="1" dirty="0" smtClean="0"/>
              <a:t>Sign</a:t>
            </a:r>
          </a:p>
          <a:p>
            <a:r>
              <a:rPr lang="en-US" b="1" dirty="0" smtClean="0"/>
              <a:t>Severe Dengue</a:t>
            </a:r>
          </a:p>
          <a:p>
            <a:r>
              <a:rPr lang="en-US" b="1" dirty="0" smtClean="0"/>
              <a:t>Co-existing condition</a:t>
            </a:r>
          </a:p>
          <a:p>
            <a:r>
              <a:rPr lang="en-US" b="1" dirty="0" smtClean="0"/>
              <a:t>Social Circumstances</a:t>
            </a:r>
          </a:p>
          <a:p>
            <a:r>
              <a:rPr lang="en-US" b="1" dirty="0" smtClean="0"/>
              <a:t>Negative</a:t>
            </a:r>
          </a:p>
          <a:p>
            <a:r>
              <a:rPr lang="en-US" b="1" dirty="0" smtClean="0"/>
              <a:t>Positive</a:t>
            </a:r>
          </a:p>
          <a:p>
            <a:r>
              <a:rPr lang="en-US" b="1" dirty="0" smtClean="0"/>
              <a:t>GROUP A</a:t>
            </a:r>
          </a:p>
          <a:p>
            <a:r>
              <a:rPr lang="en-US" b="1" dirty="0" smtClean="0"/>
              <a:t>-Who may sent home</a:t>
            </a:r>
          </a:p>
          <a:p>
            <a:r>
              <a:rPr lang="en-US" b="1" dirty="0" smtClean="0"/>
              <a:t>Group B</a:t>
            </a:r>
          </a:p>
          <a:p>
            <a:r>
              <a:rPr lang="en-US" b="1" dirty="0" smtClean="0"/>
              <a:t>Referred for in -hospital care</a:t>
            </a:r>
          </a:p>
          <a:p>
            <a:r>
              <a:rPr lang="en-US" b="1" dirty="0" smtClean="0"/>
              <a:t>MANAGEMENT</a:t>
            </a:r>
          </a:p>
          <a:p>
            <a:r>
              <a:rPr lang="en-US" b="1" dirty="0" smtClean="0"/>
              <a:t>Group c </a:t>
            </a:r>
            <a:r>
              <a:rPr lang="en-US" b="1" dirty="0" err="1" smtClean="0"/>
              <a:t>riteria</a:t>
            </a:r>
            <a:endParaRPr lang="en-US" b="1" dirty="0" smtClean="0"/>
          </a:p>
          <a:p>
            <a:r>
              <a:rPr lang="en-US" dirty="0" smtClean="0"/>
              <a:t>Patient Who do not have warning</a:t>
            </a:r>
          </a:p>
          <a:p>
            <a:r>
              <a:rPr lang="en-US" dirty="0" smtClean="0"/>
              <a:t>sign</a:t>
            </a:r>
          </a:p>
          <a:p>
            <a:r>
              <a:rPr lang="en-US" b="1" dirty="0" smtClean="0"/>
              <a:t>AND</a:t>
            </a:r>
          </a:p>
          <a:p>
            <a:r>
              <a:rPr lang="en-US" dirty="0" smtClean="0"/>
              <a:t>Who are able</a:t>
            </a:r>
          </a:p>
          <a:p>
            <a:r>
              <a:rPr lang="en-US" dirty="0" smtClean="0"/>
              <a:t>- to tolerate adequate</a:t>
            </a:r>
          </a:p>
          <a:p>
            <a:r>
              <a:rPr lang="en-US" dirty="0" smtClean="0"/>
              <a:t>amount of ORAL Fluids</a:t>
            </a:r>
          </a:p>
          <a:p>
            <a:r>
              <a:rPr lang="en-US" dirty="0" smtClean="0"/>
              <a:t>- to pass urine at least once</a:t>
            </a:r>
          </a:p>
          <a:p>
            <a:r>
              <a:rPr lang="en-US" dirty="0" smtClean="0"/>
              <a:t>in every 6 hours</a:t>
            </a:r>
          </a:p>
          <a:p>
            <a:r>
              <a:rPr lang="en-US" b="1" dirty="0" smtClean="0"/>
              <a:t>Group criteria</a:t>
            </a:r>
          </a:p>
          <a:p>
            <a:r>
              <a:rPr lang="en-US" dirty="0" smtClean="0"/>
              <a:t>Patients with any of the following features:</a:t>
            </a:r>
          </a:p>
          <a:p>
            <a:r>
              <a:rPr lang="en-US" dirty="0" smtClean="0"/>
              <a:t>•Co-existing conditions such as pregnancy,</a:t>
            </a:r>
          </a:p>
          <a:p>
            <a:r>
              <a:rPr lang="en-US" dirty="0" smtClean="0"/>
              <a:t>infancy, old age, diabetes mellitus</a:t>
            </a:r>
          </a:p>
          <a:p>
            <a:r>
              <a:rPr lang="en-US" dirty="0" smtClean="0"/>
              <a:t>•Social circumstances such as living alone,</a:t>
            </a:r>
          </a:p>
          <a:p>
            <a:r>
              <a:rPr lang="en-US" dirty="0" smtClean="0"/>
              <a:t>living far from hospital</a:t>
            </a:r>
          </a:p>
          <a:p>
            <a:r>
              <a:rPr lang="en-US" b="1" dirty="0" smtClean="0"/>
              <a:t>OR</a:t>
            </a:r>
          </a:p>
          <a:p>
            <a:r>
              <a:rPr lang="en-US" dirty="0" smtClean="0"/>
              <a:t>Existing warning signs:</a:t>
            </a:r>
          </a:p>
          <a:p>
            <a:r>
              <a:rPr lang="en-US" dirty="0" smtClean="0"/>
              <a:t>o Abdominal pain or tenderness</a:t>
            </a:r>
          </a:p>
          <a:p>
            <a:r>
              <a:rPr lang="en-US" dirty="0" smtClean="0"/>
              <a:t>o P </a:t>
            </a:r>
            <a:r>
              <a:rPr lang="en-US" dirty="0" err="1" smtClean="0"/>
              <a:t>ersistent</a:t>
            </a:r>
            <a:r>
              <a:rPr lang="en-US" dirty="0" smtClean="0"/>
              <a:t> vomiting</a:t>
            </a:r>
          </a:p>
          <a:p>
            <a:r>
              <a:rPr lang="en-US" dirty="0" smtClean="0"/>
              <a:t>o Clinical 􀏐</a:t>
            </a:r>
            <a:r>
              <a:rPr lang="en-US" dirty="0" err="1" smtClean="0"/>
              <a:t>luid</a:t>
            </a:r>
            <a:r>
              <a:rPr lang="en-US" dirty="0" smtClean="0"/>
              <a:t> accumulation</a:t>
            </a:r>
          </a:p>
          <a:p>
            <a:r>
              <a:rPr lang="en-US" dirty="0" smtClean="0"/>
              <a:t>o Mucosal bleeding</a:t>
            </a:r>
          </a:p>
          <a:p>
            <a:r>
              <a:rPr lang="en-US" dirty="0" smtClean="0"/>
              <a:t>o L </a:t>
            </a:r>
            <a:r>
              <a:rPr lang="en-US" dirty="0" err="1" smtClean="0"/>
              <a:t>ethargy</a:t>
            </a:r>
            <a:r>
              <a:rPr lang="en-US" dirty="0" smtClean="0"/>
              <a:t>/ restlessness</a:t>
            </a:r>
          </a:p>
          <a:p>
            <a:r>
              <a:rPr lang="pt-BR" dirty="0" smtClean="0"/>
              <a:t>o L i ver enlargement &gt;2cm</a:t>
            </a:r>
          </a:p>
          <a:p>
            <a:r>
              <a:rPr lang="en-US" dirty="0" smtClean="0"/>
              <a:t>o Laboratory: increase in </a:t>
            </a:r>
            <a:r>
              <a:rPr lang="en-US" dirty="0" err="1" smtClean="0"/>
              <a:t>Hct</a:t>
            </a:r>
            <a:endParaRPr lang="en-US" dirty="0" smtClean="0"/>
          </a:p>
          <a:p>
            <a:r>
              <a:rPr lang="en-US" b="1" dirty="0" err="1" smtClean="0"/>
              <a:t>Laboratoy</a:t>
            </a:r>
            <a:r>
              <a:rPr lang="en-US" b="1" dirty="0" smtClean="0"/>
              <a:t> tests</a:t>
            </a:r>
          </a:p>
          <a:p>
            <a:r>
              <a:rPr lang="en-US" dirty="0" smtClean="0"/>
              <a:t>- Full Blood Count (FBC)</a:t>
            </a:r>
          </a:p>
          <a:p>
            <a:r>
              <a:rPr lang="en-US" dirty="0" smtClean="0"/>
              <a:t>- </a:t>
            </a:r>
            <a:r>
              <a:rPr lang="en-US" dirty="0" err="1" smtClean="0"/>
              <a:t>Hematocrit</a:t>
            </a:r>
            <a:r>
              <a:rPr lang="en-US" dirty="0" smtClean="0"/>
              <a:t> (HCT)</a:t>
            </a:r>
          </a:p>
          <a:p>
            <a:r>
              <a:rPr lang="en-US" b="1" dirty="0" smtClean="0"/>
              <a:t>Laboratory tests</a:t>
            </a:r>
          </a:p>
          <a:p>
            <a:r>
              <a:rPr lang="en-US" dirty="0" smtClean="0"/>
              <a:t>o Full blood Count (FBC)</a:t>
            </a:r>
          </a:p>
          <a:p>
            <a:r>
              <a:rPr lang="pt-BR" dirty="0" smtClean="0"/>
              <a:t>o H a e matocrit (Hct)</a:t>
            </a:r>
          </a:p>
          <a:p>
            <a:r>
              <a:rPr lang="en-US" b="1" dirty="0" err="1" smtClean="0"/>
              <a:t>GroupC</a:t>
            </a:r>
            <a:r>
              <a:rPr lang="en-US" b="1" dirty="0" smtClean="0"/>
              <a:t>: Register for</a:t>
            </a:r>
          </a:p>
          <a:p>
            <a:r>
              <a:rPr lang="en-US" b="1" dirty="0" smtClean="0"/>
              <a:t>Emergency Treatment</a:t>
            </a:r>
          </a:p>
          <a:p>
            <a:r>
              <a:rPr lang="en-US" b="1" dirty="0" smtClean="0"/>
              <a:t>(Severe)</a:t>
            </a:r>
          </a:p>
          <a:p>
            <a:r>
              <a:rPr lang="en-US" b="1" dirty="0" smtClean="0"/>
              <a:t>Group C</a:t>
            </a:r>
          </a:p>
          <a:p>
            <a:r>
              <a:rPr lang="en-US" b="1" dirty="0" smtClean="0"/>
              <a:t>Require emergency treatment</a:t>
            </a:r>
          </a:p>
          <a:p>
            <a:r>
              <a:rPr lang="en-US" b="1" dirty="0" smtClean="0"/>
              <a:t>Group criteria</a:t>
            </a:r>
          </a:p>
          <a:p>
            <a:r>
              <a:rPr lang="en-US" dirty="0" smtClean="0"/>
              <a:t>•Patients with any of the</a:t>
            </a:r>
          </a:p>
          <a:p>
            <a:r>
              <a:rPr lang="en-US" dirty="0" smtClean="0"/>
              <a:t>following features.</a:t>
            </a:r>
          </a:p>
          <a:p>
            <a:r>
              <a:rPr lang="en-US" dirty="0" smtClean="0"/>
              <a:t>Severe plasma leakage with</a:t>
            </a:r>
          </a:p>
          <a:p>
            <a:r>
              <a:rPr lang="en-US" dirty="0" smtClean="0"/>
              <a:t>shock and/or 􀏐</a:t>
            </a:r>
            <a:r>
              <a:rPr lang="en-US" dirty="0" err="1" smtClean="0"/>
              <a:t>luid</a:t>
            </a:r>
            <a:r>
              <a:rPr lang="en-US" dirty="0" smtClean="0"/>
              <a:t> accumulation</a:t>
            </a:r>
          </a:p>
          <a:p>
            <a:r>
              <a:rPr lang="en-US" dirty="0" smtClean="0"/>
              <a:t>with respiratory distress</a:t>
            </a:r>
          </a:p>
          <a:p>
            <a:r>
              <a:rPr lang="en-US" dirty="0" smtClean="0"/>
              <a:t>•Severe bleeding</a:t>
            </a:r>
          </a:p>
          <a:p>
            <a:r>
              <a:rPr lang="en-US" dirty="0" smtClean="0"/>
              <a:t>•Severe organ impairment</a:t>
            </a:r>
          </a:p>
          <a:p>
            <a:r>
              <a:rPr lang="en-US" dirty="0" smtClean="0"/>
              <a:t>•Severe Metabolic dysfunction</a:t>
            </a:r>
          </a:p>
          <a:p>
            <a:r>
              <a:rPr lang="en-US" b="1" dirty="0" smtClean="0"/>
              <a:t>Laboratory tests</a:t>
            </a:r>
          </a:p>
          <a:p>
            <a:r>
              <a:rPr lang="en-US" dirty="0" smtClean="0"/>
              <a:t>o Full blood Count (FBC)</a:t>
            </a:r>
          </a:p>
          <a:p>
            <a:r>
              <a:rPr lang="pt-BR" dirty="0" smtClean="0"/>
              <a:t>o H a e matocrit (Hct)</a:t>
            </a:r>
          </a:p>
          <a:p>
            <a:r>
              <a:rPr lang="en-US" dirty="0" smtClean="0"/>
              <a:t>o Other organ function</a:t>
            </a:r>
          </a:p>
          <a:p>
            <a:r>
              <a:rPr lang="en-US" dirty="0" smtClean="0"/>
              <a:t>tests as indicated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b="1" dirty="0" smtClean="0"/>
              <a:t>GROUP A</a:t>
            </a:r>
          </a:p>
          <a:p>
            <a:r>
              <a:rPr lang="en-US" b="1" dirty="0" smtClean="0"/>
              <a:t>-Who may sent home</a:t>
            </a:r>
          </a:p>
          <a:p>
            <a:r>
              <a:rPr lang="en-US" b="1" dirty="0" smtClean="0"/>
              <a:t>Group B</a:t>
            </a:r>
          </a:p>
          <a:p>
            <a:r>
              <a:rPr lang="en-US" b="1" dirty="0" smtClean="0"/>
              <a:t>Referred for in -hospital care</a:t>
            </a:r>
          </a:p>
          <a:p>
            <a:r>
              <a:rPr lang="en-US" b="1" dirty="0" smtClean="0"/>
              <a:t>MANAGEMENT</a:t>
            </a:r>
          </a:p>
          <a:p>
            <a:r>
              <a:rPr lang="en-US" b="1" dirty="0" smtClean="0"/>
              <a:t>Group c </a:t>
            </a:r>
            <a:r>
              <a:rPr lang="en-US" b="1" dirty="0" err="1" smtClean="0"/>
              <a:t>riteria</a:t>
            </a:r>
            <a:endParaRPr lang="en-US" b="1" dirty="0" smtClean="0"/>
          </a:p>
          <a:p>
            <a:r>
              <a:rPr lang="en-US" dirty="0" smtClean="0"/>
              <a:t>Patient Who do not have warning</a:t>
            </a:r>
          </a:p>
          <a:p>
            <a:r>
              <a:rPr lang="en-US" dirty="0" smtClean="0"/>
              <a:t>sign</a:t>
            </a:r>
          </a:p>
          <a:p>
            <a:r>
              <a:rPr lang="en-US" b="1" dirty="0" smtClean="0"/>
              <a:t>AND</a:t>
            </a:r>
          </a:p>
          <a:p>
            <a:r>
              <a:rPr lang="en-US" dirty="0" smtClean="0"/>
              <a:t>Who are able</a:t>
            </a:r>
          </a:p>
          <a:p>
            <a:r>
              <a:rPr lang="en-US" dirty="0" smtClean="0"/>
              <a:t>- to tolerate adequate</a:t>
            </a:r>
          </a:p>
          <a:p>
            <a:r>
              <a:rPr lang="en-US" dirty="0" smtClean="0"/>
              <a:t>amount of ORAL Fluids</a:t>
            </a:r>
          </a:p>
          <a:p>
            <a:r>
              <a:rPr lang="en-US" dirty="0" smtClean="0"/>
              <a:t>- to pass urine at least once</a:t>
            </a:r>
          </a:p>
          <a:p>
            <a:r>
              <a:rPr lang="en-US" dirty="0" smtClean="0"/>
              <a:t>in every 6 hours</a:t>
            </a:r>
          </a:p>
          <a:p>
            <a:r>
              <a:rPr lang="en-US" b="1" dirty="0" smtClean="0"/>
              <a:t>Group criteria</a:t>
            </a:r>
          </a:p>
          <a:p>
            <a:r>
              <a:rPr lang="en-US" dirty="0" smtClean="0"/>
              <a:t>Patients with any of the following features:</a:t>
            </a:r>
          </a:p>
          <a:p>
            <a:r>
              <a:rPr lang="en-US" dirty="0" smtClean="0"/>
              <a:t>•Co-existing conditions such as pregnancy,</a:t>
            </a:r>
          </a:p>
          <a:p>
            <a:r>
              <a:rPr lang="en-US" dirty="0" smtClean="0"/>
              <a:t>infancy, old age, diabetes mellitus</a:t>
            </a:r>
          </a:p>
          <a:p>
            <a:r>
              <a:rPr lang="en-US" dirty="0" smtClean="0"/>
              <a:t>•Social circumstances such as living alone,</a:t>
            </a:r>
          </a:p>
          <a:p>
            <a:r>
              <a:rPr lang="en-US" dirty="0" smtClean="0"/>
              <a:t>living far from hospital</a:t>
            </a:r>
          </a:p>
          <a:p>
            <a:r>
              <a:rPr lang="en-US" b="1" dirty="0" smtClean="0"/>
              <a:t>OR</a:t>
            </a:r>
          </a:p>
          <a:p>
            <a:r>
              <a:rPr lang="en-US" dirty="0" smtClean="0"/>
              <a:t>Existing warning signs:</a:t>
            </a:r>
          </a:p>
          <a:p>
            <a:r>
              <a:rPr lang="en-US" dirty="0" smtClean="0"/>
              <a:t>o Abdominal pain or tenderness</a:t>
            </a:r>
          </a:p>
          <a:p>
            <a:r>
              <a:rPr lang="en-US" dirty="0" smtClean="0"/>
              <a:t>o P </a:t>
            </a:r>
            <a:r>
              <a:rPr lang="en-US" dirty="0" err="1" smtClean="0"/>
              <a:t>ersistent</a:t>
            </a:r>
            <a:r>
              <a:rPr lang="en-US" dirty="0" smtClean="0"/>
              <a:t> vomiting</a:t>
            </a:r>
          </a:p>
          <a:p>
            <a:r>
              <a:rPr lang="en-US" dirty="0" smtClean="0"/>
              <a:t>o Clinical 􀏐</a:t>
            </a:r>
            <a:r>
              <a:rPr lang="en-US" dirty="0" err="1" smtClean="0"/>
              <a:t>luid</a:t>
            </a:r>
            <a:r>
              <a:rPr lang="en-US" dirty="0" smtClean="0"/>
              <a:t> accumulation</a:t>
            </a:r>
          </a:p>
          <a:p>
            <a:r>
              <a:rPr lang="en-US" dirty="0" smtClean="0"/>
              <a:t>o Mucosal bleeding</a:t>
            </a:r>
          </a:p>
          <a:p>
            <a:r>
              <a:rPr lang="en-US" dirty="0" smtClean="0"/>
              <a:t>o L </a:t>
            </a:r>
            <a:r>
              <a:rPr lang="en-US" dirty="0" err="1" smtClean="0"/>
              <a:t>ethargy</a:t>
            </a:r>
            <a:r>
              <a:rPr lang="en-US" dirty="0" smtClean="0"/>
              <a:t>/ restlessness</a:t>
            </a:r>
          </a:p>
          <a:p>
            <a:r>
              <a:rPr lang="pt-BR" dirty="0" smtClean="0"/>
              <a:t>o L i ver enlargement &gt;2cm</a:t>
            </a:r>
          </a:p>
          <a:p>
            <a:r>
              <a:rPr lang="en-US" dirty="0" smtClean="0"/>
              <a:t>o Laboratory: increase in </a:t>
            </a:r>
            <a:r>
              <a:rPr lang="en-US" dirty="0" err="1" smtClean="0"/>
              <a:t>Hct</a:t>
            </a:r>
            <a:endParaRPr lang="en-US" dirty="0" smtClean="0"/>
          </a:p>
          <a:p>
            <a:r>
              <a:rPr lang="en-US" b="1" dirty="0" err="1" smtClean="0"/>
              <a:t>Laboratoy</a:t>
            </a:r>
            <a:r>
              <a:rPr lang="en-US" b="1" dirty="0" smtClean="0"/>
              <a:t> tests</a:t>
            </a:r>
          </a:p>
          <a:p>
            <a:r>
              <a:rPr lang="en-US" dirty="0" smtClean="0"/>
              <a:t>- Full Blood Count (FBC)</a:t>
            </a:r>
          </a:p>
          <a:p>
            <a:r>
              <a:rPr lang="en-US" dirty="0" smtClean="0"/>
              <a:t>- </a:t>
            </a:r>
            <a:r>
              <a:rPr lang="en-US" dirty="0" err="1" smtClean="0"/>
              <a:t>Hematocrit</a:t>
            </a:r>
            <a:r>
              <a:rPr lang="en-US" dirty="0" smtClean="0"/>
              <a:t> (HCT)</a:t>
            </a:r>
          </a:p>
          <a:p>
            <a:r>
              <a:rPr lang="en-US" b="1" dirty="0" smtClean="0"/>
              <a:t>Laboratory tests</a:t>
            </a:r>
          </a:p>
          <a:p>
            <a:r>
              <a:rPr lang="en-US" dirty="0" smtClean="0"/>
              <a:t>o Full blood Count (FBC)</a:t>
            </a:r>
          </a:p>
          <a:p>
            <a:r>
              <a:rPr lang="pt-BR" dirty="0" smtClean="0"/>
              <a:t>o H a e matocrit (Hct)</a:t>
            </a:r>
          </a:p>
          <a:p>
            <a:r>
              <a:rPr lang="en-US" b="1" dirty="0" err="1" smtClean="0"/>
              <a:t>GroupC</a:t>
            </a:r>
            <a:r>
              <a:rPr lang="en-US" b="1" dirty="0" smtClean="0"/>
              <a:t>: Register for</a:t>
            </a:r>
          </a:p>
          <a:p>
            <a:r>
              <a:rPr lang="en-US" b="1" dirty="0" smtClean="0"/>
              <a:t>Emergency Treatment</a:t>
            </a:r>
          </a:p>
          <a:p>
            <a:r>
              <a:rPr lang="en-US" b="1" dirty="0" smtClean="0"/>
              <a:t>(Severe)</a:t>
            </a:r>
          </a:p>
          <a:p>
            <a:r>
              <a:rPr lang="en-US" b="1" dirty="0" smtClean="0"/>
              <a:t>Group C</a:t>
            </a:r>
          </a:p>
          <a:p>
            <a:r>
              <a:rPr lang="en-US" b="1" dirty="0" smtClean="0"/>
              <a:t>Require emergency treatment</a:t>
            </a:r>
          </a:p>
          <a:p>
            <a:r>
              <a:rPr lang="en-US" b="1" dirty="0" smtClean="0"/>
              <a:t>Group criteria</a:t>
            </a:r>
          </a:p>
          <a:p>
            <a:r>
              <a:rPr lang="en-US" dirty="0" smtClean="0"/>
              <a:t>•Patients with any of the</a:t>
            </a:r>
          </a:p>
          <a:p>
            <a:r>
              <a:rPr lang="en-US" dirty="0" smtClean="0"/>
              <a:t>following features.</a:t>
            </a:r>
          </a:p>
          <a:p>
            <a:r>
              <a:rPr lang="en-US" dirty="0" smtClean="0"/>
              <a:t>Severe plasma leakage with</a:t>
            </a:r>
          </a:p>
          <a:p>
            <a:r>
              <a:rPr lang="en-US" dirty="0" smtClean="0"/>
              <a:t>shock and/or 􀏐</a:t>
            </a:r>
            <a:r>
              <a:rPr lang="en-US" dirty="0" err="1" smtClean="0"/>
              <a:t>luid</a:t>
            </a:r>
            <a:r>
              <a:rPr lang="en-US" dirty="0" smtClean="0"/>
              <a:t> accumulation</a:t>
            </a:r>
          </a:p>
          <a:p>
            <a:r>
              <a:rPr lang="en-US" dirty="0" smtClean="0"/>
              <a:t>with respiratory distress</a:t>
            </a:r>
          </a:p>
          <a:p>
            <a:r>
              <a:rPr lang="en-US" dirty="0" smtClean="0"/>
              <a:t>•Severe bleeding</a:t>
            </a:r>
          </a:p>
          <a:p>
            <a:r>
              <a:rPr lang="en-US" dirty="0" smtClean="0"/>
              <a:t>•Severe organ impairment</a:t>
            </a:r>
          </a:p>
          <a:p>
            <a:r>
              <a:rPr lang="en-US" dirty="0" smtClean="0"/>
              <a:t>•Severe Metabolic dysfunction</a:t>
            </a:r>
          </a:p>
          <a:p>
            <a:r>
              <a:rPr lang="en-US" b="1" dirty="0" smtClean="0"/>
              <a:t>Laboratory tests</a:t>
            </a:r>
          </a:p>
          <a:p>
            <a:r>
              <a:rPr lang="en-US" dirty="0" smtClean="0"/>
              <a:t>o Full blood Count (FBC)</a:t>
            </a:r>
          </a:p>
          <a:p>
            <a:r>
              <a:rPr lang="pt-BR" dirty="0" smtClean="0"/>
              <a:t>o H a e matocrit (Hct)</a:t>
            </a:r>
          </a:p>
          <a:p>
            <a:r>
              <a:rPr lang="en-US" dirty="0" smtClean="0"/>
              <a:t>o Other organ function</a:t>
            </a:r>
          </a:p>
          <a:p>
            <a:r>
              <a:rPr lang="en-US" dirty="0" smtClean="0"/>
              <a:t>tests as indicated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b="1" dirty="0" err="1" smtClean="0"/>
              <a:t>GroupC</a:t>
            </a:r>
            <a:r>
              <a:rPr lang="en-US" b="1" dirty="0" smtClean="0"/>
              <a:t>: Register for</a:t>
            </a:r>
          </a:p>
          <a:p>
            <a:r>
              <a:rPr lang="en-US" b="1" dirty="0" smtClean="0"/>
              <a:t>Emergency Treatment</a:t>
            </a:r>
          </a:p>
          <a:p>
            <a:r>
              <a:rPr lang="en-US" b="1" dirty="0" smtClean="0"/>
              <a:t>(Severe)</a:t>
            </a:r>
          </a:p>
          <a:p>
            <a:r>
              <a:rPr lang="en-US" b="1" dirty="0" smtClean="0"/>
              <a:t>Group C</a:t>
            </a:r>
          </a:p>
          <a:p>
            <a:r>
              <a:rPr lang="en-US" b="1" dirty="0" smtClean="0"/>
              <a:t>Require emergency treatment</a:t>
            </a:r>
          </a:p>
          <a:p>
            <a:r>
              <a:rPr lang="en-US" b="1" dirty="0" smtClean="0"/>
              <a:t>Group criteria</a:t>
            </a:r>
          </a:p>
          <a:p>
            <a:r>
              <a:rPr lang="en-US" dirty="0" smtClean="0"/>
              <a:t>•Patients with any of the</a:t>
            </a:r>
          </a:p>
          <a:p>
            <a:r>
              <a:rPr lang="en-US" dirty="0" smtClean="0"/>
              <a:t>following features.</a:t>
            </a:r>
          </a:p>
          <a:p>
            <a:r>
              <a:rPr lang="en-US" dirty="0" smtClean="0"/>
              <a:t>Severe plasma leakage with</a:t>
            </a:r>
          </a:p>
          <a:p>
            <a:r>
              <a:rPr lang="en-US" dirty="0" smtClean="0"/>
              <a:t>shock and/or 􀏐</a:t>
            </a:r>
            <a:r>
              <a:rPr lang="en-US" dirty="0" err="1" smtClean="0"/>
              <a:t>luid</a:t>
            </a:r>
            <a:r>
              <a:rPr lang="en-US" dirty="0" smtClean="0"/>
              <a:t> accumulation</a:t>
            </a:r>
          </a:p>
          <a:p>
            <a:r>
              <a:rPr lang="en-US" dirty="0" smtClean="0"/>
              <a:t>with respiratory distress</a:t>
            </a:r>
          </a:p>
          <a:p>
            <a:r>
              <a:rPr lang="en-US" dirty="0" smtClean="0"/>
              <a:t>•Severe bleeding</a:t>
            </a:r>
          </a:p>
          <a:p>
            <a:r>
              <a:rPr lang="en-US" dirty="0" smtClean="0"/>
              <a:t>•Severe organ impairment</a:t>
            </a:r>
          </a:p>
          <a:p>
            <a:r>
              <a:rPr lang="en-US" dirty="0" smtClean="0"/>
              <a:t>•Severe Metabolic dysfunction</a:t>
            </a:r>
          </a:p>
          <a:p>
            <a:r>
              <a:rPr lang="en-US" b="1" dirty="0" smtClean="0"/>
              <a:t>Laboratory tests</a:t>
            </a:r>
          </a:p>
          <a:p>
            <a:r>
              <a:rPr lang="en-US" dirty="0" smtClean="0"/>
              <a:t>o Full blood Count (FBC)</a:t>
            </a:r>
          </a:p>
          <a:p>
            <a:r>
              <a:rPr lang="pt-BR" dirty="0" smtClean="0"/>
              <a:t>o H a e matocrit (Hct)</a:t>
            </a:r>
          </a:p>
          <a:p>
            <a:r>
              <a:rPr lang="en-US" dirty="0" smtClean="0"/>
              <a:t>o Other organ function</a:t>
            </a:r>
          </a:p>
          <a:p>
            <a:r>
              <a:rPr lang="en-US" dirty="0" smtClean="0"/>
              <a:t>tests as indicated</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b="1" dirty="0" smtClean="0"/>
              <a:t>33</a:t>
            </a:r>
          </a:p>
          <a:p>
            <a:r>
              <a:rPr lang="en-US" b="1" dirty="0" smtClean="0"/>
              <a:t>4.3.1 Group A</a:t>
            </a:r>
          </a:p>
          <a:p>
            <a:r>
              <a:rPr lang="en-US" dirty="0" smtClean="0"/>
              <a:t>These patients will be advised to</a:t>
            </a:r>
          </a:p>
          <a:p>
            <a:r>
              <a:rPr lang="en-US" dirty="0" smtClean="0"/>
              <a:t>adequate bed rest</a:t>
            </a:r>
          </a:p>
          <a:p>
            <a:r>
              <a:rPr lang="en-US" dirty="0" smtClean="0"/>
              <a:t>adequate fluid intake (&gt; 6 glasses for an average-sized adult, or</a:t>
            </a:r>
          </a:p>
          <a:p>
            <a:r>
              <a:rPr lang="en-US" dirty="0" smtClean="0"/>
              <a:t>accordingly in children) - e.g. milk, fruit juice (caution</a:t>
            </a:r>
          </a:p>
          <a:p>
            <a:r>
              <a:rPr lang="en-US" dirty="0" smtClean="0"/>
              <a:t>with diabetes patient), oral rehydration solution (ORS) or</a:t>
            </a:r>
          </a:p>
          <a:p>
            <a:r>
              <a:rPr lang="en-US" dirty="0" smtClean="0"/>
              <a:t>barley/rice water/coconut water Note: Plain water alone</a:t>
            </a:r>
          </a:p>
          <a:p>
            <a:r>
              <a:rPr lang="en-US" dirty="0" smtClean="0"/>
              <a:t>may cause electrolyte imbalance</a:t>
            </a:r>
          </a:p>
          <a:p>
            <a:r>
              <a:rPr lang="en-US" dirty="0" smtClean="0"/>
              <a:t>take </a:t>
            </a:r>
            <a:r>
              <a:rPr lang="en-US" dirty="0" err="1" smtClean="0"/>
              <a:t>paracetamol</a:t>
            </a:r>
            <a:r>
              <a:rPr lang="en-US" dirty="0" smtClean="0"/>
              <a:t> (not more than 3 grams per day for adults; 10-15</a:t>
            </a:r>
          </a:p>
          <a:p>
            <a:r>
              <a:rPr lang="en-US" dirty="0" smtClean="0"/>
              <a:t>mg/kg/dose, not more than 3 to 4 times in 24 hours in children)</a:t>
            </a:r>
          </a:p>
          <a:p>
            <a:r>
              <a:rPr lang="en-US" dirty="0" smtClean="0"/>
              <a:t>Tepid sponging</a:t>
            </a:r>
          </a:p>
          <a:p>
            <a:r>
              <a:rPr lang="en-US" dirty="0" smtClean="0"/>
              <a:t>look for mosquito breeding places in and around the home and</a:t>
            </a:r>
          </a:p>
          <a:p>
            <a:r>
              <a:rPr lang="en-US" dirty="0" smtClean="0"/>
              <a:t>eliminate them</a:t>
            </a:r>
          </a:p>
          <a:p>
            <a:r>
              <a:rPr lang="en-US" dirty="0" smtClean="0"/>
              <a:t>These patients will be advised to avoid</a:t>
            </a:r>
          </a:p>
          <a:p>
            <a:r>
              <a:rPr lang="en-US" dirty="0" smtClean="0"/>
              <a:t>Acetylsalicylic acid (aspirin), </a:t>
            </a:r>
            <a:r>
              <a:rPr lang="en-US" dirty="0" err="1" smtClean="0"/>
              <a:t>mefenemic</a:t>
            </a:r>
            <a:r>
              <a:rPr lang="en-US" dirty="0" smtClean="0"/>
              <a:t> acid , ibuprofen or other</a:t>
            </a:r>
          </a:p>
          <a:p>
            <a:r>
              <a:rPr lang="en-US" dirty="0" smtClean="0"/>
              <a:t>NSAIDs</a:t>
            </a:r>
          </a:p>
          <a:p>
            <a:r>
              <a:rPr lang="en-US" dirty="0" smtClean="0"/>
              <a:t>Steroids</a:t>
            </a:r>
          </a:p>
          <a:p>
            <a:r>
              <a:rPr lang="en-US" dirty="0" smtClean="0"/>
              <a:t>Antibiotics</a:t>
            </a:r>
          </a:p>
          <a:p>
            <a:r>
              <a:rPr lang="en-US" dirty="0" smtClean="0"/>
              <a:t>If any of following is observed, the patient should be immediately taken to the nearest</a:t>
            </a:r>
          </a:p>
          <a:p>
            <a:r>
              <a:rPr lang="en-US" dirty="0" smtClean="0"/>
              <a:t>hospital; these are warning signs for danger:</a:t>
            </a:r>
          </a:p>
          <a:p>
            <a:r>
              <a:rPr lang="en-US" dirty="0" smtClean="0"/>
              <a:t>Bleeding:</a:t>
            </a:r>
          </a:p>
          <a:p>
            <a:r>
              <a:rPr lang="en-US" dirty="0" smtClean="0"/>
              <a:t>− red spots or patches on the skin</a:t>
            </a:r>
          </a:p>
          <a:p>
            <a:r>
              <a:rPr lang="en-US" dirty="0" smtClean="0"/>
              <a:t>− bleeding from nose or gums</a:t>
            </a:r>
          </a:p>
          <a:p>
            <a:r>
              <a:rPr lang="en-US" dirty="0" smtClean="0"/>
              <a:t>− vomiting blood</a:t>
            </a:r>
          </a:p>
          <a:p>
            <a:r>
              <a:rPr lang="en-US" dirty="0" smtClean="0"/>
              <a:t>− black-</a:t>
            </a:r>
            <a:r>
              <a:rPr lang="en-US" dirty="0" err="1" smtClean="0"/>
              <a:t>coloured</a:t>
            </a:r>
            <a:r>
              <a:rPr lang="en-US" dirty="0" smtClean="0"/>
              <a:t> stools</a:t>
            </a:r>
          </a:p>
          <a:p>
            <a:r>
              <a:rPr lang="en-US" dirty="0" smtClean="0"/>
              <a:t>− heavy menstruation/vaginal bleeding</a:t>
            </a:r>
          </a:p>
          <a:p>
            <a:r>
              <a:rPr lang="en-US" dirty="0" smtClean="0"/>
              <a:t>Frequent vomiting or not able to drink</a:t>
            </a:r>
          </a:p>
          <a:p>
            <a:r>
              <a:rPr lang="en-US" dirty="0" smtClean="0"/>
              <a:t>Severe abdominal pain</a:t>
            </a:r>
          </a:p>
          <a:p>
            <a:r>
              <a:rPr lang="en-US" dirty="0" smtClean="0"/>
              <a:t>Drowsiness, mental confusion or seizures</a:t>
            </a:r>
          </a:p>
          <a:p>
            <a:r>
              <a:rPr lang="en-US" dirty="0" smtClean="0"/>
              <a:t>Pale, cold or clammy hands and feet</a:t>
            </a:r>
          </a:p>
          <a:p>
            <a:r>
              <a:rPr lang="en-US" dirty="0" smtClean="0"/>
              <a:t>Difficulty in breathing</a:t>
            </a:r>
          </a:p>
          <a:p>
            <a:r>
              <a:rPr lang="en-US" dirty="0" smtClean="0"/>
              <a:t>Postural dizziness</a:t>
            </a:r>
          </a:p>
          <a:p>
            <a:r>
              <a:rPr lang="en-US" dirty="0" smtClean="0"/>
              <a:t>No urine output for 4–6 hours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dirty="0" smtClean="0"/>
              <a:t>Management of Patients in Group B</a:t>
            </a:r>
          </a:p>
          <a:p>
            <a:r>
              <a:rPr lang="en-US" dirty="0" smtClean="0"/>
              <a:t>Obtain a reference </a:t>
            </a:r>
            <a:r>
              <a:rPr lang="en-US" dirty="0" err="1" smtClean="0"/>
              <a:t>haematocrit</a:t>
            </a:r>
            <a:r>
              <a:rPr lang="en-US" dirty="0" smtClean="0"/>
              <a:t> before intravenous fluid therapy</a:t>
            </a:r>
          </a:p>
          <a:p>
            <a:r>
              <a:rPr lang="en-US" dirty="0" smtClean="0"/>
              <a:t>begins.</a:t>
            </a:r>
          </a:p>
          <a:p>
            <a:r>
              <a:rPr lang="en-US" dirty="0" smtClean="0"/>
              <a:t>Intravenous fluid therapy in DHF during the critical period</a:t>
            </a:r>
          </a:p>
          <a:p>
            <a:r>
              <a:rPr lang="en-US" b="1" dirty="0" smtClean="0"/>
              <a:t>Indications for IV fluid:</a:t>
            </a:r>
          </a:p>
          <a:p>
            <a:r>
              <a:rPr lang="en-US" dirty="0" smtClean="0"/>
              <a:t>when the patient cannot have adequate oral fluid intake or is vomiting. when</a:t>
            </a:r>
          </a:p>
          <a:p>
            <a:r>
              <a:rPr lang="en-US" dirty="0" smtClean="0"/>
              <a:t>HCT continues to rise 10%–20% despite oral rehydration.</a:t>
            </a:r>
          </a:p>
          <a:p>
            <a:r>
              <a:rPr lang="en-US" dirty="0" smtClean="0"/>
              <a:t>impending shock/shock.</a:t>
            </a:r>
          </a:p>
          <a:p>
            <a:r>
              <a:rPr lang="en-US" b="1" dirty="0" smtClean="0"/>
              <a:t>The general principles of fluid therapy in DHF include the following:</a:t>
            </a:r>
          </a:p>
          <a:p>
            <a:r>
              <a:rPr lang="en-US" dirty="0" smtClean="0"/>
              <a:t>The following fluids are recommended both crystalloids and colloids</a:t>
            </a:r>
          </a:p>
          <a:p>
            <a:r>
              <a:rPr lang="en-US" i="1" dirty="0" smtClean="0"/>
              <a:t>Crystalloids</a:t>
            </a:r>
          </a:p>
          <a:p>
            <a:r>
              <a:rPr lang="en-US" dirty="0" smtClean="0"/>
              <a:t>1. 0.9% </a:t>
            </a:r>
            <a:r>
              <a:rPr lang="en-US" dirty="0" err="1" smtClean="0"/>
              <a:t>Nacl</a:t>
            </a:r>
            <a:r>
              <a:rPr lang="en-US" dirty="0" smtClean="0"/>
              <a:t> (isotonic normal saline solution) (0.9%NS) (Preferable)</a:t>
            </a:r>
          </a:p>
          <a:p>
            <a:r>
              <a:rPr lang="en-US" dirty="0" smtClean="0"/>
              <a:t>2. 0.45% half strength normal saline solution (0.45%NS) (For children)</a:t>
            </a:r>
          </a:p>
          <a:p>
            <a:r>
              <a:rPr lang="en-US" dirty="0" smtClean="0"/>
              <a:t>3. 5% dextrose in lactated Ringer's solution (5%DRL)</a:t>
            </a:r>
          </a:p>
          <a:p>
            <a:r>
              <a:rPr lang="en-US" dirty="0" smtClean="0"/>
              <a:t>4. 5% dextrose in acetated Ringer's solution (5%DRA)</a:t>
            </a:r>
          </a:p>
          <a:p>
            <a:r>
              <a:rPr lang="en-US" dirty="0" smtClean="0"/>
              <a:t>5. Hartman solution (Preferable)</a:t>
            </a:r>
          </a:p>
          <a:p>
            <a:r>
              <a:rPr lang="en-US" i="1" dirty="0" smtClean="0"/>
              <a:t>Colloids</a:t>
            </a:r>
          </a:p>
          <a:p>
            <a:r>
              <a:rPr lang="en-US" dirty="0" smtClean="0"/>
              <a:t>1. </a:t>
            </a:r>
            <a:r>
              <a:rPr lang="en-US" dirty="0" err="1" smtClean="0"/>
              <a:t>Dextran</a:t>
            </a:r>
            <a:r>
              <a:rPr lang="en-US" dirty="0" smtClean="0"/>
              <a:t> 40</a:t>
            </a:r>
          </a:p>
          <a:p>
            <a:r>
              <a:rPr lang="en-US" dirty="0" smtClean="0"/>
              <a:t>2. </a:t>
            </a:r>
            <a:r>
              <a:rPr lang="en-US" dirty="0" err="1" smtClean="0"/>
              <a:t>Hemaceel</a:t>
            </a:r>
            <a:endParaRPr lang="en-US" dirty="0" smtClean="0"/>
          </a:p>
          <a:p>
            <a:r>
              <a:rPr lang="en-US" dirty="0" smtClean="0"/>
              <a:t>3. Plasma</a:t>
            </a:r>
          </a:p>
          <a:p>
            <a:r>
              <a:rPr lang="en-US" dirty="0" smtClean="0"/>
              <a:t>4. Blood &amp; Blood Components</a:t>
            </a:r>
          </a:p>
          <a:p>
            <a:r>
              <a:rPr lang="en-US" dirty="0" smtClean="0"/>
              <a:t>5. Human Albumin</a:t>
            </a:r>
          </a:p>
          <a:p>
            <a:r>
              <a:rPr lang="en-US" dirty="0" smtClean="0"/>
              <a:t>Isotonic crystalloid solutions should be used throughout the critical period except in</a:t>
            </a:r>
          </a:p>
          <a:p>
            <a:r>
              <a:rPr lang="en-US" dirty="0" smtClean="0"/>
              <a:t>the very young infants &lt;6 months of age in whom 0.45% sodium chloride may be used.</a:t>
            </a:r>
          </a:p>
          <a:p>
            <a:r>
              <a:rPr lang="en-US" dirty="0" smtClean="0"/>
              <a:t>Give only isotonic solutions such as 0.9% saline, Ringer's lactate or Hartmann's or</a:t>
            </a:r>
          </a:p>
          <a:p>
            <a:r>
              <a:rPr lang="en-US" dirty="0" smtClean="0"/>
              <a:t>Lactate solution</a:t>
            </a:r>
          </a:p>
          <a:p>
            <a:r>
              <a:rPr lang="en-US" dirty="0" smtClean="0"/>
              <a:t>Hyper-</a:t>
            </a:r>
            <a:r>
              <a:rPr lang="en-US" dirty="0" err="1" smtClean="0"/>
              <a:t>oncotic</a:t>
            </a:r>
            <a:r>
              <a:rPr lang="en-US" dirty="0" smtClean="0"/>
              <a:t> colloid solutions (</a:t>
            </a:r>
            <a:r>
              <a:rPr lang="en-US" dirty="0" err="1" smtClean="0"/>
              <a:t>osmolarity</a:t>
            </a:r>
            <a:r>
              <a:rPr lang="en-US" dirty="0" smtClean="0"/>
              <a:t> of &gt;300 </a:t>
            </a:r>
            <a:r>
              <a:rPr lang="en-US" dirty="0" err="1" smtClean="0"/>
              <a:t>mOsm</a:t>
            </a:r>
            <a:r>
              <a:rPr lang="en-US" dirty="0" smtClean="0"/>
              <a:t>/l) such as </a:t>
            </a:r>
            <a:r>
              <a:rPr lang="en-US" dirty="0" err="1" smtClean="0"/>
              <a:t>dextran</a:t>
            </a:r>
            <a:r>
              <a:rPr lang="en-US" dirty="0" smtClean="0"/>
              <a:t> 40 or</a:t>
            </a:r>
          </a:p>
          <a:p>
            <a:r>
              <a:rPr lang="en-US" dirty="0" smtClean="0"/>
              <a:t>starch solutions may be used in patients with massive plasma leakage, and those not</a:t>
            </a:r>
          </a:p>
          <a:p>
            <a:r>
              <a:rPr lang="en-US" dirty="0" smtClean="0"/>
              <a:t>responding to the minimum volume of crystalloid. </a:t>
            </a:r>
            <a:r>
              <a:rPr lang="en-US" dirty="0" err="1" smtClean="0"/>
              <a:t>Iso-oncotic</a:t>
            </a:r>
            <a:r>
              <a:rPr lang="en-US" dirty="0" smtClean="0"/>
              <a:t> colloid solutions such as</a:t>
            </a:r>
          </a:p>
          <a:p>
            <a:r>
              <a:rPr lang="en-US" dirty="0" smtClean="0"/>
              <a:t>blood and blood component may not be as effective.</a:t>
            </a:r>
          </a:p>
          <a:p>
            <a:r>
              <a:rPr lang="en-US" dirty="0" smtClean="0"/>
              <a:t>A volume of about maintenance +5% dehydration should be given to maintain “just</a:t>
            </a:r>
          </a:p>
          <a:p>
            <a:r>
              <a:rPr lang="en-US" dirty="0" smtClean="0"/>
              <a:t>adequate” intravascular volume and circulation. The duration of intravenous fluid</a:t>
            </a:r>
          </a:p>
          <a:p>
            <a:r>
              <a:rPr lang="en-US" dirty="0" smtClean="0"/>
              <a:t>therapy should not exceed 24 to 48 hours for those with shock. However, for those</a:t>
            </a:r>
          </a:p>
          <a:p>
            <a:r>
              <a:rPr lang="en-US" dirty="0" smtClean="0"/>
              <a:t>patients who do not have shock, the duration of intravenous fluid therapy may have to</a:t>
            </a:r>
          </a:p>
          <a:p>
            <a:r>
              <a:rPr lang="en-US" dirty="0" smtClean="0"/>
              <a:t>be longer but not more than 60 to 72 hours. This is because the latter group of patients</a:t>
            </a:r>
          </a:p>
          <a:p>
            <a:r>
              <a:rPr lang="en-US" dirty="0" smtClean="0"/>
              <a:t>has just entered the plasma leakage period while shock patients have experienced a</a:t>
            </a:r>
          </a:p>
          <a:p>
            <a:r>
              <a:rPr lang="en-US" dirty="0" smtClean="0"/>
              <a:t>longer duration of plasma leakage before intravenous therapy is begun.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dirty="0" smtClean="0"/>
              <a:t>In obese patients, the ideal body weight should be used as a guide to calculate the</a:t>
            </a:r>
          </a:p>
          <a:p>
            <a:r>
              <a:rPr lang="en-US" dirty="0" smtClean="0"/>
              <a:t>fluid volume</a:t>
            </a:r>
          </a:p>
          <a:p>
            <a:r>
              <a:rPr lang="en-US" b="1" dirty="0" smtClean="0"/>
              <a:t>Fluid Requirement:</a:t>
            </a:r>
          </a:p>
          <a:p>
            <a:r>
              <a:rPr lang="en-US" dirty="0" smtClean="0"/>
              <a:t>The fluid requirement, </a:t>
            </a:r>
            <a:r>
              <a:rPr lang="en-US" b="1" dirty="0" smtClean="0"/>
              <a:t>both oral and intravenous, in critical</a:t>
            </a:r>
          </a:p>
          <a:p>
            <a:r>
              <a:rPr lang="en-US" b="1" dirty="0" smtClean="0"/>
              <a:t>phase (48 hours) is calculated as M+5% (maintenance + 5%</a:t>
            </a:r>
          </a:p>
          <a:p>
            <a:r>
              <a:rPr lang="en-US" b="1" dirty="0" smtClean="0"/>
              <a:t>deficit).</a:t>
            </a:r>
          </a:p>
          <a:p>
            <a:r>
              <a:rPr lang="en-US" b="1" dirty="0" smtClean="0"/>
              <a:t>5% deficit is calculated as 50 ml/kg up to 50kg.</a:t>
            </a:r>
          </a:p>
          <a:p>
            <a:r>
              <a:rPr lang="en-US" b="1" dirty="0" smtClean="0"/>
              <a:t>Calculations for normal maintenance of intravenous fluid Infusion:</a:t>
            </a:r>
          </a:p>
          <a:p>
            <a:r>
              <a:rPr lang="en-US" dirty="0" smtClean="0"/>
              <a:t>Normal maintenance fluid per hour can be calculated on the basis of the</a:t>
            </a:r>
          </a:p>
          <a:p>
            <a:r>
              <a:rPr lang="en-US" dirty="0" smtClean="0"/>
              <a:t>following formula* (equivalent to Holliday - Segar formula):</a:t>
            </a:r>
          </a:p>
          <a:p>
            <a:r>
              <a:rPr lang="en-US" dirty="0" smtClean="0"/>
              <a:t>4 ml/kg/hr for first 10 kg body weight</a:t>
            </a:r>
          </a:p>
          <a:p>
            <a:r>
              <a:rPr lang="en-US" dirty="0" smtClean="0"/>
              <a:t>+ 2 ml/kg/hr for next 10 kg body weight</a:t>
            </a:r>
          </a:p>
          <a:p>
            <a:r>
              <a:rPr lang="en-US" dirty="0" smtClean="0"/>
              <a:t>+ 1 ml/kg/hr for subsequent kg body weight</a:t>
            </a:r>
          </a:p>
          <a:p>
            <a:r>
              <a:rPr lang="en-US" dirty="0" smtClean="0"/>
              <a:t>*For overweight/obese patients calculate normal maintenance fluid based</a:t>
            </a:r>
          </a:p>
          <a:p>
            <a:r>
              <a:rPr lang="en-US" dirty="0" smtClean="0"/>
              <a:t>on ideal body weight (IBW), using the following formula:</a:t>
            </a:r>
          </a:p>
          <a:p>
            <a:r>
              <a:rPr lang="en-US" b="1" dirty="0" smtClean="0"/>
              <a:t>Table 8 :Estimated ideal body weight for overweight or obese</a:t>
            </a:r>
          </a:p>
          <a:p>
            <a:r>
              <a:rPr lang="en-US" b="1" dirty="0" smtClean="0"/>
              <a:t>Table 9 : Requirement of fluid based on ideal body weight:</a:t>
            </a:r>
          </a:p>
          <a:p>
            <a:r>
              <a:rPr lang="en-US" dirty="0" smtClean="0"/>
              <a:t>150 50 45.5</a:t>
            </a:r>
          </a:p>
          <a:p>
            <a:r>
              <a:rPr lang="en-US" dirty="0" smtClean="0"/>
              <a:t>160 57 52</a:t>
            </a:r>
          </a:p>
          <a:p>
            <a:r>
              <a:rPr lang="en-US" dirty="0" smtClean="0"/>
              <a:t>170 66 61.5</a:t>
            </a:r>
          </a:p>
          <a:p>
            <a:r>
              <a:rPr lang="en-US" dirty="0" smtClean="0"/>
              <a:t>180 75 70</a:t>
            </a:r>
          </a:p>
          <a:p>
            <a:r>
              <a:rPr lang="en-US" b="1" dirty="0" smtClean="0"/>
              <a:t>Height (cm)</a:t>
            </a:r>
          </a:p>
          <a:p>
            <a:r>
              <a:rPr lang="en-US" b="1" dirty="0" smtClean="0"/>
              <a:t>Estimated IBW for adult</a:t>
            </a:r>
          </a:p>
          <a:p>
            <a:r>
              <a:rPr lang="en-US" b="1" dirty="0" smtClean="0"/>
              <a:t>male(kg)</a:t>
            </a:r>
          </a:p>
          <a:p>
            <a:r>
              <a:rPr lang="en-US" b="1" dirty="0" smtClean="0"/>
              <a:t>Estimated IBW for adult</a:t>
            </a:r>
          </a:p>
          <a:p>
            <a:r>
              <a:rPr lang="en-US" b="1" dirty="0" smtClean="0"/>
              <a:t>female(kg)</a:t>
            </a:r>
          </a:p>
          <a:p>
            <a:r>
              <a:rPr lang="en-US" dirty="0" smtClean="0"/>
              <a:t>Ideal wt</a:t>
            </a:r>
          </a:p>
          <a:p>
            <a:r>
              <a:rPr lang="en-US" dirty="0" smtClean="0"/>
              <a:t>(kg)</a:t>
            </a:r>
          </a:p>
          <a:p>
            <a:r>
              <a:rPr lang="en-US" dirty="0" smtClean="0"/>
              <a:t>Maintenance</a:t>
            </a:r>
          </a:p>
          <a:p>
            <a:r>
              <a:rPr lang="en-US" dirty="0" smtClean="0"/>
              <a:t>(ml)</a:t>
            </a:r>
          </a:p>
          <a:p>
            <a:r>
              <a:rPr lang="en-US" dirty="0" smtClean="0"/>
              <a:t>M+5% </a:t>
            </a:r>
            <a:r>
              <a:rPr lang="en-US" dirty="0" err="1" smtClean="0"/>
              <a:t>decit</a:t>
            </a:r>
            <a:endParaRPr lang="en-US" dirty="0" smtClean="0"/>
          </a:p>
          <a:p>
            <a:r>
              <a:rPr lang="en-US" dirty="0" smtClean="0"/>
              <a:t>(ml)</a:t>
            </a:r>
          </a:p>
          <a:p>
            <a:r>
              <a:rPr lang="en-US" dirty="0" smtClean="0"/>
              <a:t>Ideal body</a:t>
            </a:r>
          </a:p>
          <a:p>
            <a:r>
              <a:rPr lang="en-US" dirty="0" smtClean="0"/>
              <a:t>wt(kg)</a:t>
            </a:r>
          </a:p>
          <a:p>
            <a:r>
              <a:rPr lang="en-US" dirty="0" smtClean="0"/>
              <a:t>Maintenance</a:t>
            </a:r>
          </a:p>
          <a:p>
            <a:r>
              <a:rPr lang="en-US" dirty="0" smtClean="0"/>
              <a:t>(ml)</a:t>
            </a:r>
          </a:p>
          <a:p>
            <a:r>
              <a:rPr lang="en-US" dirty="0" smtClean="0"/>
              <a:t>M+5% </a:t>
            </a:r>
            <a:r>
              <a:rPr lang="en-US" dirty="0" err="1" smtClean="0"/>
              <a:t>decit</a:t>
            </a:r>
            <a:endParaRPr lang="en-US" dirty="0" smtClean="0"/>
          </a:p>
          <a:p>
            <a:r>
              <a:rPr lang="en-US" dirty="0" smtClean="0"/>
              <a:t>(ml)</a:t>
            </a:r>
          </a:p>
          <a:p>
            <a:r>
              <a:rPr lang="en-US" dirty="0" smtClean="0"/>
              <a:t>5 500 750 35 1800 3550</a:t>
            </a:r>
          </a:p>
          <a:p>
            <a:r>
              <a:rPr lang="en-US" dirty="0" smtClean="0"/>
              <a:t>10 1000 1500 40 1900 3900</a:t>
            </a:r>
          </a:p>
          <a:p>
            <a:r>
              <a:rPr lang="en-US" dirty="0" smtClean="0"/>
              <a:t>15 1250 2000 45 2000 4250</a:t>
            </a:r>
          </a:p>
          <a:p>
            <a:r>
              <a:rPr lang="en-US" dirty="0" smtClean="0"/>
              <a:t>20 1500 2500 50 2100 4600</a:t>
            </a:r>
          </a:p>
          <a:p>
            <a:r>
              <a:rPr lang="en-US" dirty="0" smtClean="0"/>
              <a:t>25 1600 2850 55 2200 4950</a:t>
            </a:r>
          </a:p>
          <a:p>
            <a:r>
              <a:rPr lang="en-US" dirty="0" smtClean="0"/>
              <a:t>30 1700 3200 60 2300 5300</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Fluid Management of Patients in Group B:</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deficit (oral and IV fluid together), to be administered over 48 hours. For example, in a</a:t>
            </a:r>
          </a:p>
          <a:p>
            <a:r>
              <a:rPr lang="en-US" dirty="0" smtClean="0"/>
              <a:t>child weighing 20 kg, the deficit of 5% is 50 ml/kg x 20 = 1000 ml. The maintenance is</a:t>
            </a:r>
          </a:p>
          <a:p>
            <a:r>
              <a:rPr lang="en-US" dirty="0" smtClean="0"/>
              <a:t>1500 ml for one day. Hence, the total of M + 5% is 2500 ml. This volume is to be administered</a:t>
            </a:r>
          </a:p>
          <a:p>
            <a:r>
              <a:rPr lang="en-US" dirty="0" smtClean="0"/>
              <a:t>over 48 hours in non shock patients. The rate of IV replacement should be</a:t>
            </a:r>
          </a:p>
          <a:p>
            <a:r>
              <a:rPr lang="en-US" dirty="0" smtClean="0"/>
              <a:t>adjusted according to the rate of plasma loss, guided by the clinical condition, vital</a:t>
            </a:r>
          </a:p>
          <a:p>
            <a:r>
              <a:rPr lang="en-US" dirty="0" smtClean="0"/>
              <a:t>signs, urine output and </a:t>
            </a:r>
            <a:r>
              <a:rPr lang="en-US" dirty="0" err="1" smtClean="0"/>
              <a:t>haematocrit</a:t>
            </a:r>
            <a:r>
              <a:rPr lang="en-US" dirty="0" smtClean="0"/>
              <a:t> levels.</a:t>
            </a:r>
          </a:p>
          <a:p>
            <a:r>
              <a:rPr lang="en-US" dirty="0" smtClean="0"/>
              <a:t>The admitted patient (</a:t>
            </a:r>
            <a:r>
              <a:rPr lang="en-US" dirty="0" err="1" smtClean="0"/>
              <a:t>Catagory</a:t>
            </a:r>
            <a:r>
              <a:rPr lang="en-US" dirty="0" smtClean="0"/>
              <a:t> B) should be started with recommended fluid at a rate</a:t>
            </a:r>
          </a:p>
          <a:p>
            <a:r>
              <a:rPr lang="en-US" dirty="0" smtClean="0"/>
              <a:t>of 1.5ml/kg/hr or 40ml/hr (12 d/min) for adults and should be given for 6 hours. If</a:t>
            </a:r>
          </a:p>
          <a:p>
            <a:r>
              <a:rPr lang="en-US" dirty="0" smtClean="0"/>
              <a:t>patients vital signs is stable, then the escalation of fluid is not needed and the same</a:t>
            </a:r>
          </a:p>
          <a:p>
            <a:r>
              <a:rPr lang="en-US" dirty="0" smtClean="0"/>
              <a:t>rate can be maintained for a period of 48 hours.</a:t>
            </a:r>
          </a:p>
          <a:p>
            <a:r>
              <a:rPr lang="en-US" dirty="0" smtClean="0"/>
              <a:t>If patient started with 1.5ml/kg/hr (adult 40ml/hr) for 6 hours doesn’t have stable vital</a:t>
            </a:r>
          </a:p>
          <a:p>
            <a:r>
              <a:rPr lang="en-US" dirty="0" smtClean="0"/>
              <a:t>signs and adequate urine output, the fluid should be escalated to 3ml/kg/hr (adult</a:t>
            </a:r>
          </a:p>
          <a:p>
            <a:r>
              <a:rPr lang="en-US" dirty="0" smtClean="0"/>
              <a:t>80ml/hr or 20 drops/min) for another 6 hours. This fluid can be escalated to</a:t>
            </a:r>
          </a:p>
          <a:p>
            <a:r>
              <a:rPr lang="en-US" dirty="0" smtClean="0"/>
              <a:t>5ml/kg/hr (adult 120ml/hr or 30d/min and then </a:t>
            </a:r>
            <a:r>
              <a:rPr lang="en-US" dirty="0" err="1" smtClean="0"/>
              <a:t>upto</a:t>
            </a:r>
            <a:r>
              <a:rPr lang="en-US" dirty="0" smtClean="0"/>
              <a:t> 7ml/kg/hr or adult 200ml/hr or</a:t>
            </a:r>
          </a:p>
          <a:p>
            <a:r>
              <a:rPr lang="en-US" dirty="0" smtClean="0"/>
              <a:t>50d/min) if every 6 hours doesn’t have stable vital sign or urine output.</a:t>
            </a:r>
          </a:p>
          <a:p>
            <a:r>
              <a:rPr lang="en-US" dirty="0" smtClean="0"/>
              <a:t>Patient should be monitor every 2 hours with special attention to vital signs, urine</a:t>
            </a:r>
          </a:p>
          <a:p>
            <a:r>
              <a:rPr lang="en-US" dirty="0" smtClean="0"/>
              <a:t>output, respiratory signs and </a:t>
            </a:r>
            <a:r>
              <a:rPr lang="en-US" dirty="0" err="1" smtClean="0"/>
              <a:t>haematocrit</a:t>
            </a:r>
            <a:r>
              <a:rPr lang="en-US" dirty="0" smtClean="0"/>
              <a:t> etc. In 6 hours of escalation, if patient</a:t>
            </a:r>
          </a:p>
          <a:p>
            <a:r>
              <a:rPr lang="en-US" dirty="0" smtClean="0"/>
              <a:t>become stable regarding clinical parameters, the fluids can be gradually decline from 7</a:t>
            </a:r>
          </a:p>
          <a:p>
            <a:r>
              <a:rPr lang="en-US" dirty="0" smtClean="0"/>
              <a:t>to 5 to 3 to 1.5 (ml/kg /hr) or from stages where he was stable. But the fluids should be</a:t>
            </a:r>
          </a:p>
          <a:p>
            <a:r>
              <a:rPr lang="en-US" dirty="0" smtClean="0"/>
              <a:t>main </a:t>
            </a:r>
            <a:r>
              <a:rPr lang="en-US" dirty="0" err="1" smtClean="0"/>
              <a:t>tained</a:t>
            </a:r>
            <a:r>
              <a:rPr lang="en-US" dirty="0" smtClean="0"/>
              <a:t> always for at least </a:t>
            </a:r>
            <a:r>
              <a:rPr lang="en-US" smtClean="0"/>
              <a:t>48 hours</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331794"/>
            <a:ext cx="9143999" cy="55626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300731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474840" cy="4525963"/>
          </a:xfrm>
        </p:spPr>
        <p:txBody>
          <a:bodyPr>
            <a:noAutofit/>
          </a:bodyPr>
          <a:lstStyle/>
          <a:p>
            <a:pPr marL="0" indent="0">
              <a:buNone/>
            </a:pPr>
            <a:r>
              <a:rPr lang="en-GB" sz="3200" dirty="0" smtClean="0"/>
              <a:t>Physical examination:</a:t>
            </a:r>
          </a:p>
          <a:p>
            <a:pPr>
              <a:buFontTx/>
              <a:buChar char="-"/>
            </a:pPr>
            <a:r>
              <a:rPr lang="en-GB" sz="3200" dirty="0" smtClean="0"/>
              <a:t>Appearance: flushed</a:t>
            </a:r>
          </a:p>
          <a:p>
            <a:pPr>
              <a:buFontTx/>
              <a:buChar char="-"/>
            </a:pPr>
            <a:r>
              <a:rPr lang="en-GB" sz="3200" dirty="0" smtClean="0"/>
              <a:t>Temperature: 104</a:t>
            </a:r>
            <a:r>
              <a:rPr lang="en-US" sz="3200" dirty="0" smtClean="0"/>
              <a:t>° </a:t>
            </a:r>
            <a:r>
              <a:rPr lang="en-GB" sz="3200" dirty="0" smtClean="0"/>
              <a:t>F</a:t>
            </a:r>
          </a:p>
          <a:p>
            <a:pPr>
              <a:buFontTx/>
              <a:buChar char="-"/>
            </a:pPr>
            <a:r>
              <a:rPr lang="en-GB" sz="3200" dirty="0" smtClean="0"/>
              <a:t>Skin: hyparaemic, blanch on pressure</a:t>
            </a:r>
          </a:p>
          <a:p>
            <a:pPr>
              <a:buFontTx/>
              <a:buChar char="-"/>
            </a:pPr>
            <a:r>
              <a:rPr lang="en-GB" sz="3200" dirty="0" smtClean="0"/>
              <a:t>Eyes: congested</a:t>
            </a:r>
          </a:p>
          <a:p>
            <a:pPr>
              <a:buFontTx/>
              <a:buChar char="-"/>
            </a:pPr>
            <a:r>
              <a:rPr lang="en-GB" sz="3200" dirty="0" smtClean="0"/>
              <a:t>Systemic examination: unremarkable </a:t>
            </a:r>
            <a:endParaRPr lang="en-GB" sz="3200" dirty="0"/>
          </a:p>
        </p:txBody>
      </p:sp>
      <p:pic>
        <p:nvPicPr>
          <p:cNvPr id="7" name="Picture 3"/>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143484" y="4267200"/>
            <a:ext cx="2857520" cy="1936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pic>
        <p:nvPicPr>
          <p:cNvPr id="1029" name="Picture 5" descr="C:\Users\Dell\Desktop\20180922_19583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483" t="13065" r="21070"/>
          <a:stretch/>
        </p:blipFill>
        <p:spPr bwMode="auto">
          <a:xfrm>
            <a:off x="5181600" y="1905000"/>
            <a:ext cx="2813643"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8398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 y="1295400"/>
          <a:ext cx="8763000" cy="541020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447800" y="274638"/>
            <a:ext cx="5791200" cy="1143000"/>
          </a:xfrm>
        </p:spPr>
        <p:txBody>
          <a:bodyPr>
            <a:normAutofit/>
          </a:bodyPr>
          <a:lstStyle/>
          <a:p>
            <a:r>
              <a:rPr lang="en-US" sz="2800" b="1" dirty="0" smtClean="0"/>
              <a:t>Dengue Cases and Death- 2000 to September 2018</a:t>
            </a:r>
            <a:endParaRPr lang="en-US" sz="2800" b="1" dirty="0"/>
          </a:p>
        </p:txBody>
      </p:sp>
      <p:sp>
        <p:nvSpPr>
          <p:cNvPr id="5" name="Content Placeholder 4"/>
          <p:cNvSpPr>
            <a:spLocks noGrp="1"/>
          </p:cNvSpPr>
          <p:nvPr>
            <p:ph idx="1"/>
          </p:nvPr>
        </p:nvSpPr>
        <p:spPr>
          <a:xfrm>
            <a:off x="228600" y="1295400"/>
            <a:ext cx="8763000" cy="5029200"/>
          </a:xfrm>
        </p:spPr>
        <p:txBody>
          <a:bodyPr/>
          <a:lstStyle/>
          <a:p>
            <a:pPr>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2175" y="0"/>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Updates on National </a:t>
            </a:r>
            <a:br>
              <a:rPr lang="en-US" dirty="0" smtClean="0"/>
            </a:br>
            <a:r>
              <a:rPr lang="en-US" dirty="0" smtClean="0"/>
              <a:t>Guidelines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09600" y="1635124"/>
            <a:ext cx="359633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18704" y="1676400"/>
            <a:ext cx="3363296" cy="448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3215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4953000" cy="1143000"/>
          </a:xfrm>
        </p:spPr>
        <p:txBody>
          <a:bodyPr>
            <a:normAutofit fontScale="90000"/>
          </a:bodyPr>
          <a:lstStyle/>
          <a:p>
            <a:r>
              <a:rPr lang="en-US" sz="8000" dirty="0" smtClean="0"/>
              <a:t> </a:t>
            </a:r>
            <a:r>
              <a:rPr lang="en-US" sz="2700" b="1" dirty="0" smtClean="0"/>
              <a:t>Dengue: A Practical Experience of Medical Professionals in Hospital</a:t>
            </a:r>
            <a:r>
              <a:rPr lang="en-US" sz="2200" dirty="0" smtClean="0"/>
              <a:t/>
            </a:r>
            <a:br>
              <a:rPr lang="en-US" sz="2200" dirty="0" smtClean="0"/>
            </a:br>
            <a:endParaRPr lang="en-US" sz="2200" dirty="0"/>
          </a:p>
        </p:txBody>
      </p:sp>
      <p:sp>
        <p:nvSpPr>
          <p:cNvPr id="3" name="Content Placeholder 2"/>
          <p:cNvSpPr>
            <a:spLocks noGrp="1"/>
          </p:cNvSpPr>
          <p:nvPr>
            <p:ph idx="1"/>
          </p:nvPr>
        </p:nvSpPr>
        <p:spPr>
          <a:xfrm>
            <a:off x="457200" y="1600200"/>
            <a:ext cx="8305800" cy="5029200"/>
          </a:xfrm>
        </p:spPr>
        <p:txBody>
          <a:bodyPr>
            <a:normAutofit fontScale="25000" lnSpcReduction="20000"/>
          </a:bodyPr>
          <a:lstStyle/>
          <a:p>
            <a:pPr lvl="0">
              <a:buNone/>
            </a:pPr>
            <a:r>
              <a:rPr lang="en-US" dirty="0" smtClean="0"/>
              <a:t>  </a:t>
            </a:r>
          </a:p>
          <a:p>
            <a:pPr>
              <a:buNone/>
            </a:pPr>
            <a:r>
              <a:rPr lang="en-US" sz="5600" dirty="0" smtClean="0"/>
              <a:t>  </a:t>
            </a:r>
            <a:r>
              <a:rPr lang="en-US" sz="9600" b="1" dirty="0" smtClean="0">
                <a:solidFill>
                  <a:srgbClr val="FF0000"/>
                </a:solidFill>
              </a:rPr>
              <a:t> 50 cases</a:t>
            </a:r>
            <a:r>
              <a:rPr lang="en-US" sz="9600" dirty="0" smtClean="0"/>
              <a:t>: 25- CDF, 22- DHF, 3 – DF with unusual bleeding</a:t>
            </a:r>
          </a:p>
          <a:p>
            <a:pPr>
              <a:buNone/>
            </a:pPr>
            <a:r>
              <a:rPr lang="en-US" sz="9600" dirty="0" smtClean="0"/>
              <a:t>      </a:t>
            </a:r>
            <a:r>
              <a:rPr lang="en-US" sz="9600" b="1" dirty="0" smtClean="0">
                <a:solidFill>
                  <a:srgbClr val="FF0000"/>
                </a:solidFill>
              </a:rPr>
              <a:t>Common clinical features</a:t>
            </a:r>
            <a:r>
              <a:rPr lang="en-US" sz="9600" b="1" dirty="0" smtClean="0"/>
              <a:t> </a:t>
            </a:r>
            <a:r>
              <a:rPr lang="en-US" sz="9600" dirty="0" smtClean="0"/>
              <a:t>: Fever, Headache ,</a:t>
            </a:r>
            <a:r>
              <a:rPr lang="en-US" sz="9600" dirty="0" err="1" smtClean="0"/>
              <a:t>Myalgia</a:t>
            </a:r>
            <a:r>
              <a:rPr lang="en-US" sz="9600" dirty="0" smtClean="0"/>
              <a:t>,</a:t>
            </a:r>
          </a:p>
          <a:p>
            <a:pPr>
              <a:buNone/>
            </a:pPr>
            <a:r>
              <a:rPr lang="en-US" sz="9600" dirty="0" smtClean="0"/>
              <a:t>                                                     Anorexia, Vomiting, </a:t>
            </a:r>
            <a:r>
              <a:rPr lang="en-US" sz="9600" dirty="0" err="1" smtClean="0"/>
              <a:t>Ithcing</a:t>
            </a:r>
            <a:endParaRPr lang="en-US" sz="9600" dirty="0" smtClean="0"/>
          </a:p>
          <a:p>
            <a:pPr>
              <a:buNone/>
            </a:pPr>
            <a:r>
              <a:rPr lang="en-US" sz="9600" dirty="0" smtClean="0"/>
              <a:t>      </a:t>
            </a:r>
            <a:r>
              <a:rPr lang="en-US" sz="9600" b="1" dirty="0" smtClean="0">
                <a:solidFill>
                  <a:srgbClr val="FF0000"/>
                </a:solidFill>
              </a:rPr>
              <a:t>Unusual features</a:t>
            </a:r>
            <a:r>
              <a:rPr lang="en-US" sz="9600" dirty="0" smtClean="0">
                <a:solidFill>
                  <a:srgbClr val="FF0000"/>
                </a:solidFill>
              </a:rPr>
              <a:t>: </a:t>
            </a:r>
            <a:r>
              <a:rPr lang="en-US" sz="9600" dirty="0" smtClean="0"/>
              <a:t>Abdominal pain, </a:t>
            </a:r>
            <a:r>
              <a:rPr lang="en-US" sz="9600" dirty="0" err="1" smtClean="0"/>
              <a:t>Diarrhoea</a:t>
            </a:r>
            <a:r>
              <a:rPr lang="en-US" sz="9600" dirty="0" smtClean="0"/>
              <a:t>, </a:t>
            </a:r>
            <a:r>
              <a:rPr lang="en-US" sz="9600" dirty="0" err="1" smtClean="0"/>
              <a:t>Hepatomegaly</a:t>
            </a:r>
            <a:r>
              <a:rPr lang="en-US" sz="9600" dirty="0" smtClean="0"/>
              <a:t>, </a:t>
            </a:r>
          </a:p>
          <a:p>
            <a:pPr>
              <a:buNone/>
            </a:pPr>
            <a:r>
              <a:rPr lang="en-US" sz="9600" dirty="0" smtClean="0"/>
              <a:t>                                      </a:t>
            </a:r>
            <a:r>
              <a:rPr lang="en-US" sz="9600" dirty="0" err="1" smtClean="0"/>
              <a:t>Ascites</a:t>
            </a:r>
            <a:r>
              <a:rPr lang="en-US" sz="9600" dirty="0" smtClean="0"/>
              <a:t>, Pleural effusion</a:t>
            </a:r>
          </a:p>
          <a:p>
            <a:pPr>
              <a:buNone/>
            </a:pPr>
            <a:endParaRPr lang="en-US" sz="9600" dirty="0" smtClean="0">
              <a:solidFill>
                <a:srgbClr val="FF0000"/>
              </a:solidFill>
            </a:endParaRPr>
          </a:p>
          <a:p>
            <a:pPr>
              <a:buNone/>
            </a:pPr>
            <a:r>
              <a:rPr lang="en-US" sz="9600" b="1" dirty="0" smtClean="0">
                <a:solidFill>
                  <a:srgbClr val="FF0000"/>
                </a:solidFill>
              </a:rPr>
              <a:t>Observation: </a:t>
            </a:r>
            <a:r>
              <a:rPr lang="en-US" sz="9600" dirty="0" smtClean="0"/>
              <a:t>Linear relationship between platelet count</a:t>
            </a:r>
          </a:p>
          <a:p>
            <a:pPr>
              <a:buNone/>
            </a:pPr>
            <a:r>
              <a:rPr lang="en-US" sz="9600" dirty="0" smtClean="0"/>
              <a:t>                         and   SGOT level ( p – 0.037)</a:t>
            </a:r>
          </a:p>
          <a:p>
            <a:pPr>
              <a:buNone/>
            </a:pPr>
            <a:r>
              <a:rPr lang="en-US" sz="9600" dirty="0" smtClean="0"/>
              <a:t>                        </a:t>
            </a:r>
            <a:r>
              <a:rPr lang="en-US" sz="9600" dirty="0" err="1" smtClean="0"/>
              <a:t>Haematocrit</a:t>
            </a:r>
            <a:r>
              <a:rPr lang="en-US" sz="9600" dirty="0" smtClean="0"/>
              <a:t>  is good predictor to differentiate</a:t>
            </a:r>
          </a:p>
          <a:p>
            <a:pPr>
              <a:buNone/>
            </a:pPr>
            <a:r>
              <a:rPr lang="en-US" sz="9600" dirty="0" smtClean="0"/>
              <a:t>                        different presentation of Dengue Fever</a:t>
            </a:r>
          </a:p>
          <a:p>
            <a:pPr lvl="0">
              <a:buNone/>
            </a:pPr>
            <a:endParaRPr lang="en-US" sz="3600" dirty="0" smtClean="0"/>
          </a:p>
          <a:p>
            <a:pPr lvl="0">
              <a:buNone/>
            </a:pPr>
            <a:endParaRPr lang="en-US" sz="3600" dirty="0" smtClean="0"/>
          </a:p>
          <a:p>
            <a:pPr lvl="0">
              <a:buNone/>
            </a:pPr>
            <a:endParaRPr lang="en-US" sz="3600" dirty="0" smtClean="0"/>
          </a:p>
          <a:p>
            <a:pPr lvl="0">
              <a:buNone/>
            </a:pPr>
            <a:endParaRPr lang="en-US" sz="3600" dirty="0" smtClean="0"/>
          </a:p>
          <a:p>
            <a:pPr lvl="0">
              <a:buNone/>
            </a:pPr>
            <a:r>
              <a:rPr lang="en-US" sz="8000" dirty="0" smtClean="0"/>
              <a:t>                                                                                     Islam QT, Basher A, </a:t>
            </a:r>
            <a:r>
              <a:rPr lang="en-US" sz="8000" dirty="0" err="1" smtClean="0"/>
              <a:t>Amin</a:t>
            </a:r>
            <a:r>
              <a:rPr lang="en-US" sz="8000" dirty="0" smtClean="0"/>
              <a:t> R</a:t>
            </a:r>
          </a:p>
          <a:p>
            <a:pPr lvl="0">
              <a:buNone/>
            </a:pPr>
            <a:r>
              <a:rPr lang="en-US" dirty="0" smtClean="0"/>
              <a:t>   </a:t>
            </a:r>
          </a:p>
          <a:p>
            <a:pPr lvl="0">
              <a:buNone/>
            </a:pPr>
            <a:r>
              <a:rPr lang="en-US" sz="6400" i="1" dirty="0" smtClean="0"/>
              <a:t>                                                                                                                 J Medicine 2012; 13 : 160-164</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a:t>
            </a:r>
            <a:r>
              <a:rPr lang="en-US" sz="4400" b="1" dirty="0" smtClean="0"/>
              <a:t>Regional Situation</a:t>
            </a:r>
            <a:endParaRPr lang="en-US" sz="44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405800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descr="C:\Users\user\Desktop\flavivirus\DOC Flavi\map_3-03-small Dengu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062" y="1066800"/>
            <a:ext cx="8905875" cy="57912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117321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990600"/>
            <a:ext cx="8546123" cy="5486400"/>
          </a:xfrm>
        </p:spPr>
      </p:pic>
      <p:sp>
        <p:nvSpPr>
          <p:cNvPr id="6" name="Rounded Rectangle 5"/>
          <p:cNvSpPr/>
          <p:nvPr/>
        </p:nvSpPr>
        <p:spPr>
          <a:xfrm>
            <a:off x="304800" y="3543300"/>
            <a:ext cx="8546123"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304800" y="5562600"/>
            <a:ext cx="8546123"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2513370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5CD75A-BB8E-4034-A7A4-68C5A347B3C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ECDA6117-59AF-4915-94F4-1BA5C30D431A}"/>
              </a:ext>
            </a:extLst>
          </p:cNvPr>
          <p:cNvPicPr/>
          <p:nvPr/>
        </p:nvPicPr>
        <p:blipFill>
          <a:blip r:embed="rId3"/>
          <a:stretch>
            <a:fillRect/>
          </a:stretch>
        </p:blipFill>
        <p:spPr>
          <a:xfrm>
            <a:off x="0" y="1219200"/>
            <a:ext cx="9144000" cy="56388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3478346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229600" cy="1173162"/>
          </a:xfrm>
        </p:spPr>
        <p:txBody>
          <a:bodyPr>
            <a:normAutofit/>
          </a:bodyPr>
          <a:lstStyle/>
          <a:p>
            <a:pPr algn="l"/>
            <a:r>
              <a:rPr lang="en-US" sz="1800" i="1" dirty="0" err="1"/>
              <a:t>Struchiner</a:t>
            </a:r>
            <a:r>
              <a:rPr lang="en-US" sz="1800" i="1" dirty="0"/>
              <a:t> CJ, </a:t>
            </a:r>
            <a:r>
              <a:rPr lang="en-US" sz="1800" i="1" dirty="0" err="1"/>
              <a:t>Rocklöv</a:t>
            </a:r>
            <a:r>
              <a:rPr lang="en-US" sz="1800" i="1" dirty="0"/>
              <a:t> J, Wilder-Smith A</a:t>
            </a:r>
            <a:r>
              <a:rPr lang="en-US" sz="1800" i="1" dirty="0" smtClean="0"/>
              <a:t>, et al. Increasing </a:t>
            </a:r>
            <a:r>
              <a:rPr lang="en-US" sz="1800" i="1" dirty="0"/>
              <a:t>Dengue Incidence in</a:t>
            </a:r>
            <a:br>
              <a:rPr lang="en-US" sz="1800" i="1" dirty="0"/>
            </a:br>
            <a:r>
              <a:rPr lang="en-US" sz="1800" i="1" dirty="0">
                <a:solidFill>
                  <a:srgbClr val="FF0000"/>
                </a:solidFill>
              </a:rPr>
              <a:t>Singapore </a:t>
            </a:r>
            <a:r>
              <a:rPr lang="en-US" sz="1800" i="1" dirty="0"/>
              <a:t>over the Past 40 Years: </a:t>
            </a:r>
            <a:r>
              <a:rPr lang="en-US" sz="1800" i="1" dirty="0" smtClean="0"/>
              <a:t>Population Growth</a:t>
            </a:r>
            <a:r>
              <a:rPr lang="en-US" sz="1800" i="1" dirty="0"/>
              <a:t>, Climate and Mobility. </a:t>
            </a:r>
            <a:r>
              <a:rPr lang="en-US" sz="1800" i="1" dirty="0" err="1"/>
              <a:t>PLoS</a:t>
            </a:r>
            <a:r>
              <a:rPr lang="en-US" sz="1800" i="1" dirty="0"/>
              <a:t> ONE </a:t>
            </a:r>
            <a:r>
              <a:rPr lang="en-US" sz="1800" i="1" dirty="0" smtClean="0"/>
              <a:t>2015;10(8):e0136286</a:t>
            </a:r>
            <a:r>
              <a:rPr lang="en-US" sz="1800" i="1" dirty="0"/>
              <a:t>. </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43000" y="990600"/>
            <a:ext cx="6971481"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1136406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5486400" cy="1143000"/>
          </a:xfrm>
        </p:spPr>
        <p:txBody>
          <a:bodyPr/>
          <a:lstStyle/>
          <a:p>
            <a:r>
              <a:rPr lang="en-US" b="1" dirty="0" smtClean="0"/>
              <a:t>     MYANMAR</a:t>
            </a:r>
            <a:endParaRPr lang="en-US" b="1" dirty="0"/>
          </a:p>
        </p:txBody>
      </p:sp>
      <p:sp>
        <p:nvSpPr>
          <p:cNvPr id="3" name="Content Placeholder 2"/>
          <p:cNvSpPr>
            <a:spLocks noGrp="1"/>
          </p:cNvSpPr>
          <p:nvPr>
            <p:ph idx="1"/>
          </p:nvPr>
        </p:nvSpPr>
        <p:spPr/>
        <p:txBody>
          <a:bodyPr>
            <a:normAutofit fontScale="47500" lnSpcReduction="20000"/>
          </a:bodyPr>
          <a:lstStyle/>
          <a:p>
            <a:pPr>
              <a:buNone/>
            </a:pPr>
            <a:endParaRPr lang="en-US" sz="2400" dirty="0" smtClean="0"/>
          </a:p>
          <a:p>
            <a:pPr>
              <a:buNone/>
            </a:pPr>
            <a:r>
              <a:rPr lang="en-US" sz="5100" dirty="0" smtClean="0"/>
              <a:t> In 2001, Myanmar (Burma) had its largest outbreak of</a:t>
            </a:r>
          </a:p>
          <a:p>
            <a:pPr>
              <a:buNone/>
            </a:pPr>
            <a:r>
              <a:rPr lang="en-US" sz="5100" dirty="0" smtClean="0"/>
              <a:t>dengue—15,361 reported cases of dengue hemorrhagic</a:t>
            </a:r>
          </a:p>
          <a:p>
            <a:pPr>
              <a:buNone/>
            </a:pPr>
            <a:r>
              <a:rPr lang="en-US" sz="5100" dirty="0" smtClean="0"/>
              <a:t>fever/dengue shock syndrome (DHF/DSS), including 192</a:t>
            </a:r>
          </a:p>
          <a:p>
            <a:pPr>
              <a:buNone/>
            </a:pPr>
            <a:r>
              <a:rPr lang="en-US" sz="5100" dirty="0" smtClean="0"/>
              <a:t>deaths. That year, 95% of dengue viruses isolated from</a:t>
            </a:r>
          </a:p>
          <a:p>
            <a:pPr>
              <a:buNone/>
            </a:pPr>
            <a:r>
              <a:rPr lang="en-US" sz="5100" dirty="0" smtClean="0"/>
              <a:t>patients were serotype </a:t>
            </a:r>
            <a:r>
              <a:rPr lang="en-US" sz="4000" dirty="0" smtClean="0"/>
              <a:t>1 .</a:t>
            </a:r>
          </a:p>
          <a:p>
            <a:pPr>
              <a:buNone/>
            </a:pPr>
            <a:r>
              <a:rPr lang="en-US" sz="4000" dirty="0" smtClean="0"/>
              <a:t>    </a:t>
            </a:r>
          </a:p>
          <a:p>
            <a:pPr>
              <a:buNone/>
            </a:pPr>
            <a:r>
              <a:rPr lang="en-US" dirty="0" smtClean="0"/>
              <a:t>                                                    </a:t>
            </a:r>
          </a:p>
          <a:p>
            <a:pPr>
              <a:buNone/>
            </a:pPr>
            <a:endParaRPr lang="en-US" dirty="0" smtClean="0"/>
          </a:p>
          <a:p>
            <a:pPr>
              <a:buNone/>
            </a:pPr>
            <a:r>
              <a:rPr lang="en-US" sz="5100" dirty="0" smtClean="0"/>
              <a:t>                                                                        </a:t>
            </a:r>
            <a:r>
              <a:rPr lang="en-US" sz="5900" dirty="0" err="1" smtClean="0"/>
              <a:t>Hlaing</a:t>
            </a:r>
            <a:r>
              <a:rPr lang="en-US" sz="5900" dirty="0" smtClean="0"/>
              <a:t> </a:t>
            </a:r>
            <a:r>
              <a:rPr lang="en-US" sz="5900" dirty="0" err="1" smtClean="0"/>
              <a:t>Myat</a:t>
            </a:r>
            <a:r>
              <a:rPr lang="en-US" sz="5900" dirty="0" smtClean="0"/>
              <a:t> Thu et al</a:t>
            </a:r>
          </a:p>
          <a:p>
            <a:pPr>
              <a:buNone/>
            </a:pPr>
            <a:endParaRPr lang="en-US" sz="1800" i="1" dirty="0" smtClean="0"/>
          </a:p>
          <a:p>
            <a:pPr>
              <a:buNone/>
            </a:pPr>
            <a:endParaRPr lang="en-US" sz="1800" i="1" dirty="0" smtClean="0"/>
          </a:p>
          <a:p>
            <a:pPr>
              <a:buNone/>
            </a:pPr>
            <a:endParaRPr lang="en-US" sz="1800" i="1" dirty="0" smtClean="0"/>
          </a:p>
          <a:p>
            <a:pPr>
              <a:buNone/>
            </a:pPr>
            <a:r>
              <a:rPr lang="en-US" sz="3400" i="1" dirty="0" smtClean="0"/>
              <a:t>Emerging Infectious Diseases • www.cdc.gov/eid • Vol. 10, No. 4, April 2004</a:t>
            </a:r>
          </a:p>
          <a:p>
            <a:pPr>
              <a:buNone/>
            </a:pPr>
            <a:r>
              <a:rPr lang="en-US" sz="2400" dirty="0" smtClean="0"/>
              <a:t> </a:t>
            </a:r>
          </a:p>
          <a:p>
            <a:pPr>
              <a:buNone/>
            </a:pP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334000" cy="1020762"/>
          </a:xfrm>
        </p:spPr>
        <p:txBody>
          <a:bodyPr/>
          <a:lstStyle/>
          <a:p>
            <a:r>
              <a:rPr lang="en-US" b="1" dirty="0" smtClean="0"/>
              <a:t>MYANMAR</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sz="2400" dirty="0" smtClean="0"/>
          </a:p>
          <a:p>
            <a:pPr>
              <a:buNone/>
            </a:pPr>
            <a:endParaRPr lang="en-US" sz="2400" dirty="0" smtClean="0"/>
          </a:p>
          <a:p>
            <a:pPr>
              <a:buNone/>
            </a:pPr>
            <a:r>
              <a:rPr lang="en-US" sz="2800" dirty="0" smtClean="0"/>
              <a:t>2011 and 2015, there were a total of 89,832 cases and 393 deaths in hospitals, with 97% of cases being in children.</a:t>
            </a:r>
          </a:p>
          <a:p>
            <a:pPr>
              <a:buNone/>
            </a:pPr>
            <a:r>
              <a:rPr lang="en-US" sz="2800" dirty="0" smtClean="0"/>
              <a:t>The burden of dengue, source reduction measures, and serotype patterns In Myanmar, 2011 to 2015</a:t>
            </a:r>
          </a:p>
          <a:p>
            <a:pPr>
              <a:buNone/>
            </a:pPr>
            <a:endParaRPr lang="en-US" sz="2400" dirty="0" smtClean="0"/>
          </a:p>
          <a:p>
            <a:pPr>
              <a:buNone/>
            </a:pPr>
            <a:endParaRPr lang="en-US" sz="2400" dirty="0" smtClean="0"/>
          </a:p>
          <a:p>
            <a:pPr>
              <a:buNone/>
            </a:pPr>
            <a:endParaRPr lang="en-US" sz="2400" dirty="0" smtClean="0"/>
          </a:p>
          <a:p>
            <a:pPr>
              <a:buNone/>
            </a:pPr>
            <a:r>
              <a:rPr lang="en-US" sz="1600" i="1" dirty="0" smtClean="0"/>
              <a:t>                                                                                  </a:t>
            </a:r>
          </a:p>
          <a:p>
            <a:pPr>
              <a:buNone/>
            </a:pPr>
            <a:endParaRPr lang="en-US" sz="1600" i="1" dirty="0" smtClean="0"/>
          </a:p>
          <a:p>
            <a:pPr>
              <a:buNone/>
            </a:pPr>
            <a:r>
              <a:rPr lang="en-US" sz="1600" i="1" dirty="0" smtClean="0"/>
              <a:t>                                                                       </a:t>
            </a:r>
            <a:r>
              <a:rPr lang="en-US" sz="1900" i="1" dirty="0" err="1" smtClean="0"/>
              <a:t>Oo</a:t>
            </a:r>
            <a:r>
              <a:rPr lang="en-US" sz="1900" i="1" dirty="0" smtClean="0"/>
              <a:t> et al. Tropical Medicine and Health (2017) 45:35</a:t>
            </a:r>
          </a:p>
          <a:p>
            <a:pPr>
              <a:buNone/>
            </a:pP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It is rainy season</a:t>
            </a:r>
          </a:p>
          <a:p>
            <a:endParaRPr lang="en-US" dirty="0" smtClean="0"/>
          </a:p>
          <a:p>
            <a:pPr marL="0" indent="0">
              <a:buNone/>
            </a:pPr>
            <a:endParaRPr lang="en-US" dirty="0"/>
          </a:p>
          <a:p>
            <a:pPr marL="0" indent="0">
              <a:buNone/>
            </a:pPr>
            <a:r>
              <a:rPr lang="en-US" dirty="0" smtClean="0"/>
              <a:t>    Q. What is the most likely diagnosis?</a:t>
            </a:r>
          </a:p>
          <a:p>
            <a:pPr marL="0" indent="0">
              <a:buNone/>
            </a:pPr>
            <a:r>
              <a:rPr lang="en-US" dirty="0"/>
              <a:t> </a:t>
            </a:r>
            <a:r>
              <a:rPr lang="en-US" dirty="0" smtClean="0"/>
              <a:t>   A. </a:t>
            </a:r>
            <a:r>
              <a:rPr lang="en-US" dirty="0" smtClean="0">
                <a:solidFill>
                  <a:srgbClr val="FF0000"/>
                </a:solidFill>
              </a:rPr>
              <a:t>Dengue </a:t>
            </a:r>
            <a:r>
              <a:rPr lang="en-US" dirty="0" smtClean="0"/>
              <a:t>is the most likely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30733" y="1981200"/>
            <a:ext cx="3170237"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4615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943600" cy="1143000"/>
          </a:xfrm>
        </p:spPr>
        <p:txBody>
          <a:bodyPr>
            <a:normAutofit fontScale="90000"/>
          </a:bodyPr>
          <a:lstStyle/>
          <a:p>
            <a:r>
              <a:rPr lang="en-US" sz="2800" b="1" dirty="0" smtClean="0"/>
              <a:t>Weekly trends of reported dengue cases</a:t>
            </a:r>
            <a:br>
              <a:rPr lang="en-US" sz="2800" b="1" dirty="0" smtClean="0"/>
            </a:br>
            <a:r>
              <a:rPr lang="en-US" sz="2800" b="1" dirty="0" smtClean="0"/>
              <a:t> in</a:t>
            </a:r>
            <a:r>
              <a:rPr lang="en-US" sz="4000" b="1" dirty="0" smtClean="0"/>
              <a:t> Maldives</a:t>
            </a:r>
            <a:r>
              <a:rPr lang="en-US" sz="2800" b="1" dirty="0" smtClean="0"/>
              <a:t>, 2010 to 2012 </a:t>
            </a:r>
            <a:endParaRPr lang="en-US" sz="2800" dirty="0"/>
          </a:p>
        </p:txBody>
      </p:sp>
      <p:pic>
        <p:nvPicPr>
          <p:cNvPr id="86018" name="Picture 2"/>
          <p:cNvPicPr>
            <a:picLocks noGrp="1" noChangeAspect="1" noChangeArrowheads="1"/>
          </p:cNvPicPr>
          <p:nvPr>
            <p:ph idx="1"/>
          </p:nvPr>
        </p:nvPicPr>
        <p:blipFill>
          <a:blip r:embed="rId2"/>
          <a:srcRect/>
          <a:stretch>
            <a:fillRect/>
          </a:stretch>
        </p:blipFill>
        <p:spPr bwMode="auto">
          <a:xfrm>
            <a:off x="463526" y="1600201"/>
            <a:ext cx="8216948" cy="4038600"/>
          </a:xfrm>
          <a:prstGeom prst="rect">
            <a:avLst/>
          </a:prstGeom>
          <a:noFill/>
          <a:ln w="9525">
            <a:noFill/>
            <a:miter lim="800000"/>
            <a:headEnd/>
            <a:tailEnd/>
          </a:ln>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
        <p:nvSpPr>
          <p:cNvPr id="6" name="Rectangle 5"/>
          <p:cNvSpPr/>
          <p:nvPr/>
        </p:nvSpPr>
        <p:spPr>
          <a:xfrm>
            <a:off x="1371600" y="5715000"/>
            <a:ext cx="7010400" cy="646331"/>
          </a:xfrm>
          <a:prstGeom prst="rect">
            <a:avLst/>
          </a:prstGeom>
        </p:spPr>
        <p:txBody>
          <a:bodyPr wrap="square">
            <a:spAutoFit/>
          </a:bodyPr>
          <a:lstStyle/>
          <a:p>
            <a:r>
              <a:rPr lang="en-US" b="1" dirty="0" smtClean="0"/>
              <a:t>Source: Centre for Community Health and Disease Control,</a:t>
            </a:r>
          </a:p>
          <a:p>
            <a:r>
              <a:rPr lang="en-US" b="1" dirty="0" smtClean="0"/>
              <a:t> Epidemiology and Surveillance Unit, </a:t>
            </a:r>
            <a:r>
              <a:rPr lang="en-US" b="1" dirty="0" err="1" smtClean="0"/>
              <a:t>MoH</a:t>
            </a:r>
            <a:r>
              <a:rPr lang="en-US" b="1"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b="1" dirty="0" smtClean="0"/>
              <a:t>Global scenario</a:t>
            </a:r>
            <a:endParaRPr lang="en-US" sz="4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2175" y="0"/>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2143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F099535-3F2B-47D4-8200-03E3D9F36D30}"/>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8768EC27-B3C4-4AED-85EC-F5DFFC059920}"/>
              </a:ext>
            </a:extLst>
          </p:cNvPr>
          <p:cNvPicPr/>
          <p:nvPr/>
        </p:nvPicPr>
        <p:blipFill>
          <a:blip r:embed="rId2"/>
          <a:stretch>
            <a:fillRect/>
          </a:stretch>
        </p:blipFill>
        <p:spPr>
          <a:xfrm>
            <a:off x="0" y="1219200"/>
            <a:ext cx="9144000" cy="5638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2166664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5562600" cy="1143000"/>
          </a:xfrm>
        </p:spPr>
        <p:txBody>
          <a:bodyPr>
            <a:normAutofit/>
          </a:bodyPr>
          <a:lstStyle/>
          <a:p>
            <a:r>
              <a:rPr lang="en-US" sz="3200" b="1" dirty="0" smtClean="0"/>
              <a:t>Dengue and dengue </a:t>
            </a:r>
            <a:br>
              <a:rPr lang="en-US" sz="3200" b="1" dirty="0" smtClean="0"/>
            </a:br>
            <a:r>
              <a:rPr lang="en-US" sz="3200" b="1" dirty="0" smtClean="0"/>
              <a:t>hemorrhagic fever: global</a:t>
            </a:r>
            <a:endParaRPr lang="en-US" sz="3200" b="1" dirty="0"/>
          </a:p>
        </p:txBody>
      </p:sp>
      <p:sp>
        <p:nvSpPr>
          <p:cNvPr id="3" name="Content Placeholder 2"/>
          <p:cNvSpPr>
            <a:spLocks noGrp="1"/>
          </p:cNvSpPr>
          <p:nvPr>
            <p:ph idx="1"/>
          </p:nvPr>
        </p:nvSpPr>
        <p:spPr/>
        <p:txBody>
          <a:bodyPr>
            <a:normAutofit/>
          </a:bodyPr>
          <a:lstStyle/>
          <a:p>
            <a:r>
              <a:rPr lang="en-US" dirty="0"/>
              <a:t>Dengue and DHF is endemic in more than </a:t>
            </a:r>
            <a:r>
              <a:rPr lang="en-US" dirty="0">
                <a:solidFill>
                  <a:srgbClr val="FF0000"/>
                </a:solidFill>
              </a:rPr>
              <a:t>128</a:t>
            </a:r>
            <a:r>
              <a:rPr lang="en-US" dirty="0"/>
              <a:t> countries in the WHO regions of </a:t>
            </a:r>
          </a:p>
          <a:p>
            <a:pPr marL="0" indent="0">
              <a:buNone/>
            </a:pPr>
            <a:r>
              <a:rPr lang="en-US" sz="2600" dirty="0" smtClean="0"/>
              <a:t>    Africa  </a:t>
            </a:r>
            <a:endParaRPr lang="en-US" sz="2600" dirty="0"/>
          </a:p>
          <a:p>
            <a:pPr marL="0" indent="0">
              <a:buNone/>
            </a:pPr>
            <a:r>
              <a:rPr lang="en-US" sz="2600" dirty="0"/>
              <a:t> </a:t>
            </a:r>
            <a:r>
              <a:rPr lang="en-US" sz="2600" dirty="0" smtClean="0"/>
              <a:t>   Americas </a:t>
            </a:r>
            <a:endParaRPr lang="en-US" sz="2600" dirty="0"/>
          </a:p>
          <a:p>
            <a:pPr marL="0" indent="0">
              <a:buNone/>
            </a:pPr>
            <a:r>
              <a:rPr lang="en-US" sz="2600" dirty="0" smtClean="0"/>
              <a:t>    Eastern Mediterranean</a:t>
            </a:r>
            <a:endParaRPr lang="en-US" sz="2600" dirty="0"/>
          </a:p>
          <a:p>
            <a:pPr marL="0" indent="0">
              <a:buNone/>
            </a:pPr>
            <a:r>
              <a:rPr lang="en-US" sz="2600" dirty="0" smtClean="0"/>
              <a:t>    South-East </a:t>
            </a:r>
            <a:r>
              <a:rPr lang="en-US" sz="2600" dirty="0"/>
              <a:t>Asia and </a:t>
            </a:r>
          </a:p>
          <a:p>
            <a:pPr marL="0" indent="0">
              <a:buNone/>
            </a:pPr>
            <a:r>
              <a:rPr lang="en-US" sz="2600" dirty="0" smtClean="0"/>
              <a:t>    Western Pacific </a:t>
            </a:r>
            <a:endParaRPr lang="en-US" sz="2600" dirty="0"/>
          </a:p>
          <a:p>
            <a:r>
              <a:rPr lang="en-US" dirty="0"/>
              <a:t>The South-East Asia and Western Pacific regions are the </a:t>
            </a:r>
            <a:r>
              <a:rPr lang="en-US" dirty="0">
                <a:solidFill>
                  <a:srgbClr val="FF0000"/>
                </a:solidFill>
              </a:rPr>
              <a:t>most seriously affected</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5389" y="0"/>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7357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5638800" cy="1143000"/>
          </a:xfrm>
        </p:spPr>
        <p:txBody>
          <a:bodyPr>
            <a:normAutofit/>
          </a:bodyPr>
          <a:lstStyle/>
          <a:p>
            <a:r>
              <a:rPr lang="en-US" sz="3200" b="1" dirty="0"/>
              <a:t>Dengue and dengue </a:t>
            </a:r>
            <a:br>
              <a:rPr lang="en-US" sz="3200" b="1" dirty="0"/>
            </a:br>
            <a:r>
              <a:rPr lang="en-US" sz="3200" b="1" dirty="0" smtClean="0"/>
              <a:t>hemorrhagic fever: </a:t>
            </a:r>
            <a:r>
              <a:rPr lang="en-US" sz="3200" b="1" dirty="0"/>
              <a:t>global</a:t>
            </a:r>
          </a:p>
        </p:txBody>
      </p:sp>
      <p:sp>
        <p:nvSpPr>
          <p:cNvPr id="3" name="Content Placeholder 2"/>
          <p:cNvSpPr>
            <a:spLocks noGrp="1"/>
          </p:cNvSpPr>
          <p:nvPr>
            <p:ph idx="1"/>
          </p:nvPr>
        </p:nvSpPr>
        <p:spPr/>
        <p:txBody>
          <a:bodyPr/>
          <a:lstStyle/>
          <a:p>
            <a:r>
              <a:rPr lang="en-US" dirty="0"/>
              <a:t>Some </a:t>
            </a:r>
            <a:r>
              <a:rPr lang="en-US" dirty="0">
                <a:solidFill>
                  <a:srgbClr val="FF0000"/>
                </a:solidFill>
              </a:rPr>
              <a:t>3.9 billion </a:t>
            </a:r>
            <a:r>
              <a:rPr lang="en-US" dirty="0"/>
              <a:t>people – half of the world's population in tropical and subtropical countries </a:t>
            </a:r>
            <a:r>
              <a:rPr lang="en-US" dirty="0" smtClean="0"/>
              <a:t>are </a:t>
            </a:r>
            <a:r>
              <a:rPr lang="en-US" dirty="0"/>
              <a:t>at </a:t>
            </a:r>
            <a:r>
              <a:rPr lang="en-US" dirty="0" smtClean="0"/>
              <a:t>risk</a:t>
            </a:r>
            <a:endParaRPr lang="en-US" dirty="0"/>
          </a:p>
          <a:p>
            <a:r>
              <a:rPr lang="en-US" dirty="0"/>
              <a:t>An estimated </a:t>
            </a:r>
            <a:r>
              <a:rPr lang="en-US" dirty="0">
                <a:solidFill>
                  <a:srgbClr val="FF0000"/>
                </a:solidFill>
              </a:rPr>
              <a:t>50 million dengue infections </a:t>
            </a:r>
            <a:r>
              <a:rPr lang="en-US" dirty="0"/>
              <a:t>occur worldwide </a:t>
            </a:r>
            <a:r>
              <a:rPr lang="en-US" dirty="0" smtClean="0"/>
              <a:t>annually</a:t>
            </a:r>
            <a:endParaRPr lang="en-US" dirty="0"/>
          </a:p>
          <a:p>
            <a:r>
              <a:rPr lang="en-US" dirty="0"/>
              <a:t>An estimated </a:t>
            </a:r>
            <a:r>
              <a:rPr lang="en-US" dirty="0">
                <a:solidFill>
                  <a:srgbClr val="FF0000"/>
                </a:solidFill>
              </a:rPr>
              <a:t>500 000 </a:t>
            </a:r>
            <a:r>
              <a:rPr lang="en-US" dirty="0"/>
              <a:t>people with DHF require hospitalization each year and about </a:t>
            </a:r>
            <a:r>
              <a:rPr lang="en-US" dirty="0">
                <a:solidFill>
                  <a:srgbClr val="FF0000"/>
                </a:solidFill>
              </a:rPr>
              <a:t>2.5%</a:t>
            </a:r>
            <a:r>
              <a:rPr lang="en-US" dirty="0"/>
              <a:t> of those affected die</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2175" y="0"/>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2082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88C02B-C2A3-48DF-83A1-DF0AE054D09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FBE1E069-E9EB-4B16-8182-F03342D2DF20}"/>
              </a:ext>
            </a:extLst>
          </p:cNvPr>
          <p:cNvPicPr/>
          <p:nvPr/>
        </p:nvPicPr>
        <p:blipFill>
          <a:blip r:embed="rId2"/>
          <a:stretch>
            <a:fillRect/>
          </a:stretch>
        </p:blipFill>
        <p:spPr>
          <a:xfrm>
            <a:off x="0" y="1143000"/>
            <a:ext cx="9144000" cy="5715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71850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75B082-D4E2-4BA4-A143-3491BC3A052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3A67D4A0-21E1-419F-83B0-DD81DF9D2D70}"/>
              </a:ext>
            </a:extLst>
          </p:cNvPr>
          <p:cNvPicPr/>
          <p:nvPr/>
        </p:nvPicPr>
        <p:blipFill>
          <a:blip r:embed="rId2"/>
          <a:stretch>
            <a:fillRect/>
          </a:stretch>
        </p:blipFill>
        <p:spPr>
          <a:xfrm>
            <a:off x="0" y="1143000"/>
            <a:ext cx="9144000" cy="5715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3471358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Cuadro de texto 2"/>
          <p:cNvSpPr txBox="1">
            <a:spLocks noChangeArrowheads="1"/>
          </p:cNvSpPr>
          <p:nvPr/>
        </p:nvSpPr>
        <p:spPr bwMode="auto">
          <a:xfrm>
            <a:off x="0" y="0"/>
            <a:ext cx="9144000" cy="1014413"/>
          </a:xfrm>
          <a:prstGeom prst="rect">
            <a:avLst/>
          </a:prstGeom>
          <a:gradFill rotWithShape="1">
            <a:gsLst>
              <a:gs pos="0">
                <a:srgbClr val="33CCFF"/>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eaLnBrk="0" hangingPunct="0">
              <a:lnSpc>
                <a:spcPct val="90000"/>
              </a:lnSpc>
            </a:pPr>
            <a:r>
              <a:rPr lang="es-PA" sz="3600" b="1" dirty="0">
                <a:solidFill>
                  <a:schemeClr val="accent2"/>
                </a:solidFill>
                <a:latin typeface="Tw Cen MT" pitchFamily="34" charset="0"/>
                <a:ea typeface="ＭＳ Ｐゴシック" pitchFamily="34" charset="-128"/>
              </a:rPr>
              <a:t>Dengue in </a:t>
            </a:r>
            <a:r>
              <a:rPr lang="es-PA" sz="3600" b="1" dirty="0" err="1">
                <a:solidFill>
                  <a:schemeClr val="accent2"/>
                </a:solidFill>
                <a:latin typeface="Tw Cen MT" pitchFamily="34" charset="0"/>
                <a:ea typeface="ＭＳ Ｐゴシック" pitchFamily="34" charset="-128"/>
              </a:rPr>
              <a:t>the</a:t>
            </a:r>
            <a:r>
              <a:rPr lang="es-PA" sz="3600" b="1" dirty="0">
                <a:solidFill>
                  <a:schemeClr val="accent2"/>
                </a:solidFill>
                <a:latin typeface="Tw Cen MT" pitchFamily="34" charset="0"/>
                <a:ea typeface="ＭＳ Ｐゴシック" pitchFamily="34" charset="-128"/>
              </a:rPr>
              <a:t> </a:t>
            </a:r>
            <a:r>
              <a:rPr lang="es-PA" sz="3600" b="1" dirty="0" err="1">
                <a:solidFill>
                  <a:schemeClr val="accent2"/>
                </a:solidFill>
                <a:latin typeface="Tw Cen MT" pitchFamily="34" charset="0"/>
                <a:ea typeface="ＭＳ Ｐゴシック" pitchFamily="34" charset="-128"/>
              </a:rPr>
              <a:t>Americas</a:t>
            </a:r>
            <a:endParaRPr lang="es-PA" sz="3600" b="1" dirty="0">
              <a:solidFill>
                <a:schemeClr val="accent2"/>
              </a:solidFill>
              <a:latin typeface="Tw Cen MT" pitchFamily="34" charset="0"/>
              <a:ea typeface="ＭＳ Ｐゴシック" pitchFamily="34" charset="-128"/>
            </a:endParaRPr>
          </a:p>
          <a:p>
            <a:pPr eaLnBrk="0" hangingPunct="0">
              <a:lnSpc>
                <a:spcPct val="90000"/>
              </a:lnSpc>
            </a:pPr>
            <a:r>
              <a:rPr lang="es-PA" sz="3600" b="1" dirty="0">
                <a:solidFill>
                  <a:schemeClr val="accent2"/>
                </a:solidFill>
                <a:latin typeface="Tw Cen MT" pitchFamily="34" charset="0"/>
                <a:ea typeface="ＭＳ Ｐゴシック" pitchFamily="34" charset="-128"/>
              </a:rPr>
              <a:t>1980-2011</a:t>
            </a:r>
            <a:endParaRPr lang="es-ES" sz="3600" b="1" dirty="0">
              <a:solidFill>
                <a:schemeClr val="accent2"/>
              </a:solidFill>
              <a:latin typeface="Tw Cen MT" pitchFamily="34" charset="0"/>
              <a:ea typeface="ＭＳ Ｐゴシック" pitchFamily="34" charset="-128"/>
            </a:endParaRPr>
          </a:p>
        </p:txBody>
      </p:sp>
      <p:graphicFrame>
        <p:nvGraphicFramePr>
          <p:cNvPr id="129026" name="Object 2"/>
          <p:cNvGraphicFramePr>
            <a:graphicFrameLocks noChangeAspect="1"/>
          </p:cNvGraphicFramePr>
          <p:nvPr/>
        </p:nvGraphicFramePr>
        <p:xfrm>
          <a:off x="0" y="1614488"/>
          <a:ext cx="9144000" cy="4633912"/>
        </p:xfrm>
        <a:graphic>
          <a:graphicData uri="http://schemas.openxmlformats.org/presentationml/2006/ole">
            <p:oleObj spid="_x0000_s1026" name="Gráfico" r:id="rId4" imgW="6858000" imgH="4572128" progId="MSGraph.Chart.8">
              <p:embed followColorScheme="full"/>
            </p:oleObj>
          </a:graphicData>
        </a:graphic>
      </p:graphicFrame>
      <p:sp>
        <p:nvSpPr>
          <p:cNvPr id="129028" name="Cuadro de texto 6"/>
          <p:cNvSpPr txBox="1">
            <a:spLocks noChangeArrowheads="1"/>
          </p:cNvSpPr>
          <p:nvPr/>
        </p:nvSpPr>
        <p:spPr bwMode="auto">
          <a:xfrm>
            <a:off x="1524000" y="3352800"/>
            <a:ext cx="1046163" cy="395288"/>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1981</a:t>
            </a:r>
          </a:p>
          <a:p>
            <a:pPr algn="ctr">
              <a:lnSpc>
                <a:spcPct val="80000"/>
              </a:lnSpc>
              <a:spcBef>
                <a:spcPct val="20000"/>
              </a:spcBef>
              <a:buClr>
                <a:srgbClr val="0080FF"/>
              </a:buClr>
            </a:pPr>
            <a:r>
              <a:rPr lang="es-MX" sz="1100" b="1">
                <a:latin typeface="Tw Cen MT" pitchFamily="34" charset="0"/>
                <a:ea typeface="ＭＳ Ｐゴシック" pitchFamily="34" charset="-128"/>
              </a:rPr>
              <a:t>CUBA 344.203</a:t>
            </a:r>
          </a:p>
        </p:txBody>
      </p:sp>
      <p:sp>
        <p:nvSpPr>
          <p:cNvPr id="129029" name="Línea 7"/>
          <p:cNvSpPr>
            <a:spLocks noChangeShapeType="1"/>
          </p:cNvSpPr>
          <p:nvPr/>
        </p:nvSpPr>
        <p:spPr bwMode="auto">
          <a:xfrm flipH="1">
            <a:off x="1600200" y="3810000"/>
            <a:ext cx="53340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endParaRPr lang="en-GB"/>
          </a:p>
        </p:txBody>
      </p:sp>
      <p:sp>
        <p:nvSpPr>
          <p:cNvPr id="129030" name="Cuadro de texto 8"/>
          <p:cNvSpPr txBox="1">
            <a:spLocks noChangeArrowheads="1"/>
          </p:cNvSpPr>
          <p:nvPr/>
        </p:nvSpPr>
        <p:spPr bwMode="auto">
          <a:xfrm>
            <a:off x="2895600" y="3200400"/>
            <a:ext cx="1343025" cy="900113"/>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1998</a:t>
            </a:r>
          </a:p>
          <a:p>
            <a:pPr algn="ctr">
              <a:lnSpc>
                <a:spcPct val="80000"/>
              </a:lnSpc>
              <a:spcBef>
                <a:spcPct val="20000"/>
              </a:spcBef>
              <a:buClr>
                <a:srgbClr val="0080FF"/>
              </a:buClr>
            </a:pPr>
            <a:r>
              <a:rPr lang="es-MX" sz="1100" b="1">
                <a:latin typeface="Tw Cen MT" pitchFamily="34" charset="0"/>
                <a:ea typeface="ＭＳ Ｐゴシック" pitchFamily="34" charset="-128"/>
              </a:rPr>
              <a:t>MEXICO 23.639</a:t>
            </a:r>
          </a:p>
          <a:p>
            <a:pPr algn="ctr">
              <a:lnSpc>
                <a:spcPct val="80000"/>
              </a:lnSpc>
              <a:spcBef>
                <a:spcPct val="20000"/>
              </a:spcBef>
              <a:buClr>
                <a:srgbClr val="0080FF"/>
              </a:buClr>
            </a:pPr>
            <a:r>
              <a:rPr lang="es-MX" sz="1100" b="1">
                <a:latin typeface="Tw Cen MT" pitchFamily="34" charset="0"/>
                <a:ea typeface="ＭＳ Ｐゴシック" pitchFamily="34" charset="-128"/>
              </a:rPr>
              <a:t>COLOMBIA 63.182</a:t>
            </a:r>
          </a:p>
          <a:p>
            <a:pPr algn="ctr">
              <a:lnSpc>
                <a:spcPct val="80000"/>
              </a:lnSpc>
              <a:spcBef>
                <a:spcPct val="20000"/>
              </a:spcBef>
              <a:buClr>
                <a:srgbClr val="0080FF"/>
              </a:buClr>
            </a:pPr>
            <a:r>
              <a:rPr lang="es-MX" sz="1100" b="1">
                <a:latin typeface="Tw Cen MT" pitchFamily="34" charset="0"/>
                <a:ea typeface="ＭＳ Ｐゴシック" pitchFamily="34" charset="-128"/>
              </a:rPr>
              <a:t>VENEZUELA 37.586</a:t>
            </a:r>
          </a:p>
          <a:p>
            <a:pPr algn="ctr">
              <a:lnSpc>
                <a:spcPct val="80000"/>
              </a:lnSpc>
              <a:spcBef>
                <a:spcPct val="20000"/>
              </a:spcBef>
              <a:buClr>
                <a:srgbClr val="0080FF"/>
              </a:buClr>
            </a:pPr>
            <a:r>
              <a:rPr lang="es-MX" sz="1100" b="1">
                <a:latin typeface="Tw Cen MT" pitchFamily="34" charset="0"/>
                <a:ea typeface="ＭＳ Ｐゴシック" pitchFamily="34" charset="-128"/>
              </a:rPr>
              <a:t>BRAZIL  535.388</a:t>
            </a:r>
            <a:endParaRPr lang="es-ES" sz="1100" b="1">
              <a:latin typeface="Tw Cen MT" pitchFamily="34" charset="0"/>
              <a:ea typeface="ＭＳ Ｐゴシック" pitchFamily="34" charset="-128"/>
            </a:endParaRPr>
          </a:p>
        </p:txBody>
      </p:sp>
      <p:sp>
        <p:nvSpPr>
          <p:cNvPr id="129031" name="Cuadro de texto 11"/>
          <p:cNvSpPr txBox="1">
            <a:spLocks noChangeArrowheads="1"/>
          </p:cNvSpPr>
          <p:nvPr/>
        </p:nvSpPr>
        <p:spPr bwMode="auto">
          <a:xfrm>
            <a:off x="3886200" y="2133600"/>
            <a:ext cx="1343025" cy="900113"/>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2002</a:t>
            </a:r>
          </a:p>
          <a:p>
            <a:pPr algn="ctr">
              <a:lnSpc>
                <a:spcPct val="80000"/>
              </a:lnSpc>
              <a:spcBef>
                <a:spcPct val="20000"/>
              </a:spcBef>
              <a:buClr>
                <a:srgbClr val="0080FF"/>
              </a:buClr>
            </a:pPr>
            <a:r>
              <a:rPr lang="es-MX" sz="1100" b="1">
                <a:latin typeface="Tw Cen MT" pitchFamily="34" charset="0"/>
                <a:ea typeface="ＭＳ Ｐゴシック" pitchFamily="34" charset="-128"/>
              </a:rPr>
              <a:t>HONDURAS 32.269</a:t>
            </a:r>
          </a:p>
          <a:p>
            <a:pPr algn="ctr">
              <a:lnSpc>
                <a:spcPct val="80000"/>
              </a:lnSpc>
              <a:spcBef>
                <a:spcPct val="20000"/>
              </a:spcBef>
              <a:buClr>
                <a:srgbClr val="0080FF"/>
              </a:buClr>
            </a:pPr>
            <a:r>
              <a:rPr lang="es-MX" sz="1100" b="1">
                <a:latin typeface="Tw Cen MT" pitchFamily="34" charset="0"/>
                <a:ea typeface="ＭＳ Ｐゴシック" pitchFamily="34" charset="-128"/>
              </a:rPr>
              <a:t>COLOMBIA 76.996</a:t>
            </a:r>
          </a:p>
          <a:p>
            <a:pPr algn="ctr">
              <a:lnSpc>
                <a:spcPct val="80000"/>
              </a:lnSpc>
              <a:spcBef>
                <a:spcPct val="20000"/>
              </a:spcBef>
              <a:buClr>
                <a:srgbClr val="0080FF"/>
              </a:buClr>
            </a:pPr>
            <a:r>
              <a:rPr lang="es-MX" sz="1100" b="1">
                <a:latin typeface="Tw Cen MT" pitchFamily="34" charset="0"/>
                <a:ea typeface="ＭＳ Ｐゴシック" pitchFamily="34" charset="-128"/>
              </a:rPr>
              <a:t>VENEZUELA 37.676</a:t>
            </a:r>
          </a:p>
          <a:p>
            <a:pPr algn="ctr">
              <a:lnSpc>
                <a:spcPct val="80000"/>
              </a:lnSpc>
              <a:spcBef>
                <a:spcPct val="20000"/>
              </a:spcBef>
              <a:buClr>
                <a:srgbClr val="0080FF"/>
              </a:buClr>
            </a:pPr>
            <a:r>
              <a:rPr lang="es-MX" sz="1100" b="1">
                <a:latin typeface="Tw Cen MT" pitchFamily="34" charset="0"/>
                <a:ea typeface="ＭＳ Ｐゴシック" pitchFamily="34" charset="-128"/>
              </a:rPr>
              <a:t>BRAZIL  780.644</a:t>
            </a:r>
            <a:endParaRPr lang="es-ES" sz="1100" b="1">
              <a:latin typeface="Tw Cen MT" pitchFamily="34" charset="0"/>
              <a:ea typeface="ＭＳ Ｐゴシック" pitchFamily="34" charset="-128"/>
            </a:endParaRPr>
          </a:p>
        </p:txBody>
      </p:sp>
      <p:sp>
        <p:nvSpPr>
          <p:cNvPr id="129032" name="Línea 12"/>
          <p:cNvSpPr>
            <a:spLocks noChangeShapeType="1"/>
          </p:cNvSpPr>
          <p:nvPr/>
        </p:nvSpPr>
        <p:spPr bwMode="auto">
          <a:xfrm>
            <a:off x="5257800" y="2895600"/>
            <a:ext cx="990600" cy="762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a:lstStyle/>
          <a:p>
            <a:endParaRPr lang="en-GB"/>
          </a:p>
        </p:txBody>
      </p:sp>
      <p:sp>
        <p:nvSpPr>
          <p:cNvPr id="129033" name="Cuadro de texto 13"/>
          <p:cNvSpPr txBox="1">
            <a:spLocks noChangeArrowheads="1"/>
          </p:cNvSpPr>
          <p:nvPr/>
        </p:nvSpPr>
        <p:spPr bwMode="auto">
          <a:xfrm>
            <a:off x="5334000" y="1828800"/>
            <a:ext cx="1343025" cy="900113"/>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2007</a:t>
            </a:r>
          </a:p>
          <a:p>
            <a:pPr algn="ctr">
              <a:lnSpc>
                <a:spcPct val="80000"/>
              </a:lnSpc>
              <a:spcBef>
                <a:spcPct val="20000"/>
              </a:spcBef>
              <a:buClr>
                <a:srgbClr val="0080FF"/>
              </a:buClr>
            </a:pPr>
            <a:r>
              <a:rPr lang="es-MX" sz="1100" b="1">
                <a:latin typeface="Tw Cen MT" pitchFamily="34" charset="0"/>
                <a:ea typeface="ＭＳ Ｐゴシック" pitchFamily="34" charset="-128"/>
              </a:rPr>
              <a:t>PARAGUAY 28.182</a:t>
            </a:r>
          </a:p>
          <a:p>
            <a:pPr algn="ctr">
              <a:lnSpc>
                <a:spcPct val="80000"/>
              </a:lnSpc>
              <a:spcBef>
                <a:spcPct val="20000"/>
              </a:spcBef>
              <a:buClr>
                <a:srgbClr val="0080FF"/>
              </a:buClr>
            </a:pPr>
            <a:r>
              <a:rPr lang="es-MX" sz="1100" b="1">
                <a:latin typeface="Tw Cen MT" pitchFamily="34" charset="0"/>
                <a:ea typeface="ＭＳ Ｐゴシック" pitchFamily="34" charset="-128"/>
              </a:rPr>
              <a:t>MÉXICO 48.436</a:t>
            </a:r>
          </a:p>
          <a:p>
            <a:pPr algn="ctr">
              <a:lnSpc>
                <a:spcPct val="80000"/>
              </a:lnSpc>
              <a:spcBef>
                <a:spcPct val="20000"/>
              </a:spcBef>
              <a:buClr>
                <a:srgbClr val="0080FF"/>
              </a:buClr>
            </a:pPr>
            <a:r>
              <a:rPr lang="es-MX" sz="1100" b="1">
                <a:latin typeface="Tw Cen MT" pitchFamily="34" charset="0"/>
                <a:ea typeface="ＭＳ Ｐゴシック" pitchFamily="34" charset="-128"/>
              </a:rPr>
              <a:t>VENEZUELA 80.646</a:t>
            </a:r>
          </a:p>
          <a:p>
            <a:pPr algn="ctr">
              <a:lnSpc>
                <a:spcPct val="80000"/>
              </a:lnSpc>
              <a:spcBef>
                <a:spcPct val="20000"/>
              </a:spcBef>
              <a:buClr>
                <a:srgbClr val="0080FF"/>
              </a:buClr>
            </a:pPr>
            <a:r>
              <a:rPr lang="es-MX" sz="1100" b="1">
                <a:latin typeface="Tw Cen MT" pitchFamily="34" charset="0"/>
                <a:ea typeface="ＭＳ Ｐゴシック" pitchFamily="34" charset="-128"/>
              </a:rPr>
              <a:t>BRAZIL  559.954</a:t>
            </a:r>
            <a:endParaRPr lang="es-ES" sz="1100" b="1">
              <a:latin typeface="Tw Cen MT" pitchFamily="34" charset="0"/>
              <a:ea typeface="ＭＳ Ｐゴシック" pitchFamily="34" charset="-128"/>
            </a:endParaRPr>
          </a:p>
        </p:txBody>
      </p:sp>
      <p:sp>
        <p:nvSpPr>
          <p:cNvPr id="129034" name="Línea 14"/>
          <p:cNvSpPr>
            <a:spLocks noChangeShapeType="1"/>
          </p:cNvSpPr>
          <p:nvPr/>
        </p:nvSpPr>
        <p:spPr bwMode="auto">
          <a:xfrm>
            <a:off x="6629400" y="2819400"/>
            <a:ext cx="838200" cy="3810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a:lstStyle/>
          <a:p>
            <a:endParaRPr lang="en-GB"/>
          </a:p>
        </p:txBody>
      </p:sp>
      <p:sp>
        <p:nvSpPr>
          <p:cNvPr id="129035" name="Cuadro de texto 16"/>
          <p:cNvSpPr txBox="1">
            <a:spLocks noChangeArrowheads="1"/>
          </p:cNvSpPr>
          <p:nvPr/>
        </p:nvSpPr>
        <p:spPr bwMode="auto">
          <a:xfrm>
            <a:off x="5867400" y="1143000"/>
            <a:ext cx="1174750" cy="563563"/>
          </a:xfrm>
          <a:prstGeom prst="rect">
            <a:avLst/>
          </a:prstGeom>
          <a:solidFill>
            <a:srgbClr val="EAEAEA">
              <a:alpha val="6313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2008</a:t>
            </a:r>
          </a:p>
          <a:p>
            <a:pPr algn="ctr">
              <a:lnSpc>
                <a:spcPct val="80000"/>
              </a:lnSpc>
              <a:spcBef>
                <a:spcPct val="20000"/>
              </a:spcBef>
              <a:buClr>
                <a:srgbClr val="0080FF"/>
              </a:buClr>
            </a:pPr>
            <a:r>
              <a:rPr lang="es-MX" sz="1100" b="1">
                <a:latin typeface="Tw Cen MT" pitchFamily="34" charset="0"/>
                <a:ea typeface="ＭＳ Ｐゴシック" pitchFamily="34" charset="-128"/>
              </a:rPr>
              <a:t>RIO DE JANEIRO</a:t>
            </a:r>
          </a:p>
          <a:p>
            <a:pPr algn="ctr">
              <a:lnSpc>
                <a:spcPct val="80000"/>
              </a:lnSpc>
              <a:spcBef>
                <a:spcPct val="20000"/>
              </a:spcBef>
              <a:buClr>
                <a:srgbClr val="0080FF"/>
              </a:buClr>
            </a:pPr>
            <a:r>
              <a:rPr lang="es-MX" sz="1100" b="1">
                <a:latin typeface="Tw Cen MT" pitchFamily="34" charset="0"/>
                <a:ea typeface="ＭＳ Ｐゴシック" pitchFamily="34" charset="-128"/>
              </a:rPr>
              <a:t>156.555 DF</a:t>
            </a:r>
            <a:endParaRPr lang="es-ES" sz="1100" b="1">
              <a:latin typeface="Tw Cen MT" pitchFamily="34" charset="0"/>
              <a:ea typeface="ＭＳ Ｐゴシック" pitchFamily="34" charset="-128"/>
            </a:endParaRPr>
          </a:p>
        </p:txBody>
      </p:sp>
      <p:sp>
        <p:nvSpPr>
          <p:cNvPr id="129036" name="Línea 17"/>
          <p:cNvSpPr>
            <a:spLocks noChangeShapeType="1"/>
          </p:cNvSpPr>
          <p:nvPr/>
        </p:nvSpPr>
        <p:spPr bwMode="auto">
          <a:xfrm>
            <a:off x="7010400" y="1676400"/>
            <a:ext cx="762000" cy="14478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a:lstStyle/>
          <a:p>
            <a:endParaRPr lang="en-GB"/>
          </a:p>
        </p:txBody>
      </p:sp>
      <p:sp>
        <p:nvSpPr>
          <p:cNvPr id="129037" name="Línea 10"/>
          <p:cNvSpPr>
            <a:spLocks noChangeShapeType="1"/>
          </p:cNvSpPr>
          <p:nvPr/>
        </p:nvSpPr>
        <p:spPr bwMode="auto">
          <a:xfrm>
            <a:off x="4267200" y="3429000"/>
            <a:ext cx="1066800" cy="1524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a:lstStyle/>
          <a:p>
            <a:endParaRPr lang="en-GB"/>
          </a:p>
        </p:txBody>
      </p:sp>
      <p:sp>
        <p:nvSpPr>
          <p:cNvPr id="129038" name="Cuadro de texto 15"/>
          <p:cNvSpPr txBox="1">
            <a:spLocks noChangeArrowheads="1"/>
          </p:cNvSpPr>
          <p:nvPr/>
        </p:nvSpPr>
        <p:spPr bwMode="auto">
          <a:xfrm>
            <a:off x="7086600" y="3886200"/>
            <a:ext cx="1365250" cy="1236663"/>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2009</a:t>
            </a:r>
          </a:p>
          <a:p>
            <a:pPr algn="ctr">
              <a:lnSpc>
                <a:spcPct val="80000"/>
              </a:lnSpc>
              <a:spcBef>
                <a:spcPct val="20000"/>
              </a:spcBef>
              <a:buClr>
                <a:srgbClr val="0080FF"/>
              </a:buClr>
            </a:pPr>
            <a:r>
              <a:rPr lang="es-MX" sz="1100" b="1">
                <a:latin typeface="Tw Cen MT" pitchFamily="34" charset="0"/>
                <a:ea typeface="ＭＳ Ｐゴシック" pitchFamily="34" charset="-128"/>
              </a:rPr>
              <a:t>ARGENTINA 26.612</a:t>
            </a:r>
          </a:p>
          <a:p>
            <a:pPr algn="ctr">
              <a:lnSpc>
                <a:spcPct val="80000"/>
              </a:lnSpc>
              <a:spcBef>
                <a:spcPct val="20000"/>
              </a:spcBef>
              <a:buClr>
                <a:srgbClr val="0080FF"/>
              </a:buClr>
            </a:pPr>
            <a:r>
              <a:rPr lang="es-MX" sz="1100" b="1">
                <a:latin typeface="Tw Cen MT" pitchFamily="34" charset="0"/>
                <a:ea typeface="ＭＳ Ｐゴシック" pitchFamily="34" charset="-128"/>
              </a:rPr>
              <a:t> BOLIVIA 82.159 </a:t>
            </a:r>
          </a:p>
          <a:p>
            <a:pPr algn="ctr">
              <a:lnSpc>
                <a:spcPct val="80000"/>
              </a:lnSpc>
              <a:spcBef>
                <a:spcPct val="20000"/>
              </a:spcBef>
              <a:buClr>
                <a:srgbClr val="0080FF"/>
              </a:buClr>
            </a:pPr>
            <a:r>
              <a:rPr lang="es-MX" sz="1100" b="1">
                <a:latin typeface="Tw Cen MT" pitchFamily="34" charset="0"/>
                <a:ea typeface="ＭＳ Ｐゴシック" pitchFamily="34" charset="-128"/>
              </a:rPr>
              <a:t>MEXICO 165.748</a:t>
            </a:r>
          </a:p>
          <a:p>
            <a:pPr algn="ctr">
              <a:lnSpc>
                <a:spcPct val="80000"/>
              </a:lnSpc>
              <a:spcBef>
                <a:spcPct val="20000"/>
              </a:spcBef>
              <a:buClr>
                <a:srgbClr val="0080FF"/>
              </a:buClr>
            </a:pPr>
            <a:r>
              <a:rPr lang="es-MX" sz="1100" b="1">
                <a:latin typeface="Tw Cen MT" pitchFamily="34" charset="0"/>
                <a:ea typeface="ＭＳ Ｐゴシック" pitchFamily="34" charset="-128"/>
              </a:rPr>
              <a:t>COLOMBIA 71.079</a:t>
            </a:r>
          </a:p>
          <a:p>
            <a:pPr algn="ctr">
              <a:lnSpc>
                <a:spcPct val="80000"/>
              </a:lnSpc>
              <a:spcBef>
                <a:spcPct val="20000"/>
              </a:spcBef>
              <a:buClr>
                <a:srgbClr val="0080FF"/>
              </a:buClr>
            </a:pPr>
            <a:r>
              <a:rPr lang="es-MX" sz="1100" b="1">
                <a:latin typeface="Tw Cen MT" pitchFamily="34" charset="0"/>
                <a:ea typeface="ＭＳ Ｐゴシック" pitchFamily="34" charset="-128"/>
              </a:rPr>
              <a:t>VENEZUELA 65.869</a:t>
            </a:r>
          </a:p>
          <a:p>
            <a:pPr algn="ctr">
              <a:lnSpc>
                <a:spcPct val="80000"/>
              </a:lnSpc>
              <a:spcBef>
                <a:spcPct val="20000"/>
              </a:spcBef>
              <a:buClr>
                <a:srgbClr val="0080FF"/>
              </a:buClr>
            </a:pPr>
            <a:r>
              <a:rPr lang="es-MX" sz="1100" b="1">
                <a:latin typeface="Tw Cen MT" pitchFamily="34" charset="0"/>
                <a:ea typeface="ＭＳ Ｐゴシック" pitchFamily="34" charset="-128"/>
              </a:rPr>
              <a:t>BRAZIL  528.883</a:t>
            </a:r>
            <a:endParaRPr lang="es-ES" sz="1100" b="1">
              <a:latin typeface="Tw Cen MT" pitchFamily="34" charset="0"/>
              <a:ea typeface="ＭＳ Ｐゴシック" pitchFamily="34" charset="-128"/>
            </a:endParaRPr>
          </a:p>
        </p:txBody>
      </p:sp>
      <p:sp>
        <p:nvSpPr>
          <p:cNvPr id="129039" name="Línea 17"/>
          <p:cNvSpPr>
            <a:spLocks noChangeShapeType="1"/>
          </p:cNvSpPr>
          <p:nvPr/>
        </p:nvSpPr>
        <p:spPr bwMode="auto">
          <a:xfrm>
            <a:off x="7620000" y="1524000"/>
            <a:ext cx="609600" cy="762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a:lstStyle/>
          <a:p>
            <a:endParaRPr lang="en-GB"/>
          </a:p>
        </p:txBody>
      </p:sp>
      <p:sp>
        <p:nvSpPr>
          <p:cNvPr id="129040" name="Autoforma 9"/>
          <p:cNvSpPr>
            <a:spLocks noChangeArrowheads="1"/>
          </p:cNvSpPr>
          <p:nvPr/>
        </p:nvSpPr>
        <p:spPr bwMode="auto">
          <a:xfrm>
            <a:off x="4876800" y="4648200"/>
            <a:ext cx="1752600" cy="228600"/>
          </a:xfrm>
          <a:prstGeom prst="wedgeRectCallout">
            <a:avLst>
              <a:gd name="adj1" fmla="val 36954"/>
              <a:gd name="adj2" fmla="val 135417"/>
            </a:avLst>
          </a:prstGeom>
          <a:solidFill>
            <a:srgbClr val="FFFF00"/>
          </a:solidFill>
          <a:ln w="9525">
            <a:solidFill>
              <a:schemeClr val="tx1"/>
            </a:solidFill>
            <a:miter lim="800000"/>
            <a:headEnd/>
            <a:tailEnd/>
          </a:ln>
        </p:spPr>
        <p:txBody>
          <a:bodyPr/>
          <a:lstStyle/>
          <a:p>
            <a:pPr marL="304800" indent="-304800" algn="ctr">
              <a:lnSpc>
                <a:spcPct val="90000"/>
              </a:lnSpc>
              <a:spcBef>
                <a:spcPct val="20000"/>
              </a:spcBef>
              <a:buClr>
                <a:srgbClr val="0080FF"/>
              </a:buClr>
            </a:pPr>
            <a:r>
              <a:rPr lang="es-ES" sz="1000" b="1">
                <a:ea typeface="ＭＳ Ｐゴシック" pitchFamily="34" charset="-128"/>
              </a:rPr>
              <a:t>2003: CD44.R9 PAHO   </a:t>
            </a:r>
          </a:p>
        </p:txBody>
      </p:sp>
      <p:sp>
        <p:nvSpPr>
          <p:cNvPr id="129041" name="Autoforma 9"/>
          <p:cNvSpPr>
            <a:spLocks noChangeArrowheads="1"/>
          </p:cNvSpPr>
          <p:nvPr/>
        </p:nvSpPr>
        <p:spPr bwMode="auto">
          <a:xfrm>
            <a:off x="3962400" y="6477000"/>
            <a:ext cx="1371600" cy="228600"/>
          </a:xfrm>
          <a:prstGeom prst="wedgeRectCallout">
            <a:avLst>
              <a:gd name="adj1" fmla="val 93981"/>
              <a:gd name="adj2" fmla="val -485417"/>
            </a:avLst>
          </a:prstGeom>
          <a:solidFill>
            <a:srgbClr val="FFFF00"/>
          </a:solidFill>
          <a:ln w="9525">
            <a:solidFill>
              <a:schemeClr val="tx1"/>
            </a:solidFill>
            <a:miter lim="800000"/>
            <a:headEnd/>
            <a:tailEnd/>
          </a:ln>
        </p:spPr>
        <p:txBody>
          <a:bodyPr/>
          <a:lstStyle/>
          <a:p>
            <a:pPr marL="304800" indent="-304800" algn="ctr">
              <a:lnSpc>
                <a:spcPct val="90000"/>
              </a:lnSpc>
              <a:spcBef>
                <a:spcPct val="20000"/>
              </a:spcBef>
              <a:buClr>
                <a:srgbClr val="0080FF"/>
              </a:buClr>
            </a:pPr>
            <a:r>
              <a:rPr lang="es-ES" sz="1000" b="1">
                <a:ea typeface="ＭＳ Ｐゴシック" pitchFamily="34" charset="-128"/>
              </a:rPr>
              <a:t>2001: CD43.R4</a:t>
            </a:r>
          </a:p>
        </p:txBody>
      </p:sp>
      <p:sp>
        <p:nvSpPr>
          <p:cNvPr id="129042" name="Autoforma 9"/>
          <p:cNvSpPr>
            <a:spLocks noChangeArrowheads="1"/>
          </p:cNvSpPr>
          <p:nvPr/>
        </p:nvSpPr>
        <p:spPr bwMode="auto">
          <a:xfrm>
            <a:off x="5791200" y="6096000"/>
            <a:ext cx="1295400" cy="304800"/>
          </a:xfrm>
          <a:prstGeom prst="wedgeRectCallout">
            <a:avLst>
              <a:gd name="adj1" fmla="val 64704"/>
              <a:gd name="adj2" fmla="val -202083"/>
            </a:avLst>
          </a:prstGeom>
          <a:solidFill>
            <a:srgbClr val="FFFF00"/>
          </a:solidFill>
          <a:ln w="9525">
            <a:solidFill>
              <a:schemeClr val="tx1"/>
            </a:solidFill>
            <a:miter lim="800000"/>
            <a:headEnd/>
            <a:tailEnd/>
          </a:ln>
        </p:spPr>
        <p:txBody>
          <a:bodyPr/>
          <a:lstStyle/>
          <a:p>
            <a:pPr marL="304800" indent="-304800" algn="ctr">
              <a:lnSpc>
                <a:spcPct val="90000"/>
              </a:lnSpc>
              <a:spcBef>
                <a:spcPct val="20000"/>
              </a:spcBef>
              <a:buClr>
                <a:srgbClr val="0080FF"/>
              </a:buClr>
            </a:pPr>
            <a:r>
              <a:rPr lang="es-ES" sz="1000" b="1">
                <a:ea typeface="ＭＳ Ｐゴシック" pitchFamily="34" charset="-128"/>
              </a:rPr>
              <a:t>2007: </a:t>
            </a:r>
            <a:r>
              <a:rPr lang="es-MX" sz="1000" b="1">
                <a:ea typeface="ＭＳ Ｐゴシック" pitchFamily="34" charset="-128"/>
              </a:rPr>
              <a:t>CSP27.R15.</a:t>
            </a:r>
          </a:p>
        </p:txBody>
      </p:sp>
      <p:sp>
        <p:nvSpPr>
          <p:cNvPr id="129043" name="Cuadro de texto 15"/>
          <p:cNvSpPr txBox="1">
            <a:spLocks noChangeArrowheads="1"/>
          </p:cNvSpPr>
          <p:nvPr/>
        </p:nvSpPr>
        <p:spPr bwMode="auto">
          <a:xfrm>
            <a:off x="7239000" y="304800"/>
            <a:ext cx="1449388" cy="1236663"/>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2010</a:t>
            </a:r>
            <a:endParaRPr lang="es-MX" sz="1100" b="1">
              <a:latin typeface="Tw Cen MT" pitchFamily="34" charset="0"/>
              <a:ea typeface="ＭＳ Ｐゴシック" pitchFamily="34" charset="-128"/>
            </a:endParaRPr>
          </a:p>
          <a:p>
            <a:pPr algn="ctr">
              <a:lnSpc>
                <a:spcPct val="80000"/>
              </a:lnSpc>
              <a:spcBef>
                <a:spcPct val="20000"/>
              </a:spcBef>
              <a:buClr>
                <a:srgbClr val="0080FF"/>
              </a:buClr>
            </a:pPr>
            <a:r>
              <a:rPr lang="es-MX" sz="1100" b="1">
                <a:latin typeface="Tw Cen MT" pitchFamily="34" charset="0"/>
                <a:ea typeface="ＭＳ Ｐゴシック" pitchFamily="34" charset="-128"/>
              </a:rPr>
              <a:t>COLOMBIA 157.152</a:t>
            </a:r>
          </a:p>
          <a:p>
            <a:pPr algn="ctr">
              <a:lnSpc>
                <a:spcPct val="80000"/>
              </a:lnSpc>
              <a:spcBef>
                <a:spcPct val="20000"/>
              </a:spcBef>
              <a:buClr>
                <a:srgbClr val="0080FF"/>
              </a:buClr>
            </a:pPr>
            <a:r>
              <a:rPr lang="es-MX" sz="1100" b="1">
                <a:latin typeface="Tw Cen MT" pitchFamily="34" charset="0"/>
                <a:ea typeface="ＭＳ Ｐゴシック" pitchFamily="34" charset="-128"/>
              </a:rPr>
              <a:t>VENEZUELA 123.967</a:t>
            </a:r>
          </a:p>
          <a:p>
            <a:pPr algn="ctr">
              <a:lnSpc>
                <a:spcPct val="80000"/>
              </a:lnSpc>
              <a:spcBef>
                <a:spcPct val="20000"/>
              </a:spcBef>
              <a:buClr>
                <a:srgbClr val="0080FF"/>
              </a:buClr>
            </a:pPr>
            <a:r>
              <a:rPr lang="es-MX" sz="1100" b="1">
                <a:latin typeface="Tw Cen MT" pitchFamily="34" charset="0"/>
                <a:ea typeface="ＭＳ Ｐゴシック" pitchFamily="34" charset="-128"/>
              </a:rPr>
              <a:t>BRAZIL  1.004.392</a:t>
            </a:r>
          </a:p>
          <a:p>
            <a:pPr algn="ctr">
              <a:lnSpc>
                <a:spcPct val="80000"/>
              </a:lnSpc>
              <a:spcBef>
                <a:spcPct val="20000"/>
              </a:spcBef>
              <a:buClr>
                <a:srgbClr val="0080FF"/>
              </a:buClr>
            </a:pPr>
            <a:r>
              <a:rPr lang="es-MX" sz="1100" b="1">
                <a:latin typeface="Tw Cen MT" pitchFamily="34" charset="0"/>
                <a:ea typeface="ＭＳ Ｐゴシック" pitchFamily="34" charset="-128"/>
              </a:rPr>
              <a:t>HONDURAS 66.814</a:t>
            </a:r>
          </a:p>
          <a:p>
            <a:pPr algn="ctr">
              <a:lnSpc>
                <a:spcPct val="80000"/>
              </a:lnSpc>
              <a:spcBef>
                <a:spcPct val="20000"/>
              </a:spcBef>
              <a:buClr>
                <a:srgbClr val="0080FF"/>
              </a:buClr>
            </a:pPr>
            <a:r>
              <a:rPr lang="es-MX" sz="1100" b="1">
                <a:latin typeface="Tw Cen MT" pitchFamily="34" charset="0"/>
                <a:ea typeface="ＭＳ Ｐゴシック" pitchFamily="34" charset="-128"/>
              </a:rPr>
              <a:t>GUADALUPE 41.000</a:t>
            </a:r>
          </a:p>
          <a:p>
            <a:pPr algn="ctr">
              <a:lnSpc>
                <a:spcPct val="80000"/>
              </a:lnSpc>
              <a:spcBef>
                <a:spcPct val="20000"/>
              </a:spcBef>
              <a:buClr>
                <a:srgbClr val="0080FF"/>
              </a:buClr>
            </a:pPr>
            <a:r>
              <a:rPr lang="es-MX" sz="1100" b="1">
                <a:latin typeface="Tw Cen MT" pitchFamily="34" charset="0"/>
                <a:ea typeface="ＭＳ Ｐゴシック" pitchFamily="34" charset="-128"/>
              </a:rPr>
              <a:t>PUERTO RICO 21.298</a:t>
            </a:r>
            <a:endParaRPr lang="es-ES" sz="1100" b="1">
              <a:latin typeface="Tw Cen MT" pitchFamily="34" charset="0"/>
              <a:ea typeface="ＭＳ Ｐゴシック" pitchFamily="34" charset="-128"/>
            </a:endParaRPr>
          </a:p>
        </p:txBody>
      </p:sp>
      <p:sp>
        <p:nvSpPr>
          <p:cNvPr id="129044" name="Línea 10"/>
          <p:cNvSpPr>
            <a:spLocks noChangeShapeType="1"/>
          </p:cNvSpPr>
          <p:nvPr/>
        </p:nvSpPr>
        <p:spPr bwMode="auto">
          <a:xfrm flipV="1">
            <a:off x="7794625" y="2835275"/>
            <a:ext cx="161925" cy="1050925"/>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a:lstStyle/>
          <a:p>
            <a:endParaRPr lang="en-GB"/>
          </a:p>
        </p:txBody>
      </p:sp>
      <p:sp>
        <p:nvSpPr>
          <p:cNvPr id="129045" name="24 CuadroTexto"/>
          <p:cNvSpPr txBox="1">
            <a:spLocks noChangeArrowheads="1"/>
          </p:cNvSpPr>
          <p:nvPr/>
        </p:nvSpPr>
        <p:spPr bwMode="auto">
          <a:xfrm>
            <a:off x="1104900" y="5894388"/>
            <a:ext cx="2057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r>
              <a:rPr lang="es-ES" sz="800"/>
              <a:t>Source: Annual country reports to PAHO</a:t>
            </a:r>
          </a:p>
        </p:txBody>
      </p:sp>
      <p:sp>
        <p:nvSpPr>
          <p:cNvPr id="129046" name="Cuadro de texto 15"/>
          <p:cNvSpPr txBox="1">
            <a:spLocks noChangeArrowheads="1"/>
          </p:cNvSpPr>
          <p:nvPr/>
        </p:nvSpPr>
        <p:spPr bwMode="auto">
          <a:xfrm>
            <a:off x="7778750" y="2971800"/>
            <a:ext cx="1365250" cy="735013"/>
          </a:xfrm>
          <a:prstGeom prst="rect">
            <a:avLst/>
          </a:prstGeom>
          <a:solidFill>
            <a:srgbClr val="EAEAEA">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lnSpc>
                <a:spcPct val="80000"/>
              </a:lnSpc>
              <a:spcBef>
                <a:spcPct val="20000"/>
              </a:spcBef>
              <a:buClr>
                <a:srgbClr val="0080FF"/>
              </a:buClr>
            </a:pPr>
            <a:r>
              <a:rPr lang="es-MX" sz="1100" b="1">
                <a:solidFill>
                  <a:srgbClr val="0000FF"/>
                </a:solidFill>
                <a:latin typeface="Tw Cen MT" pitchFamily="34" charset="0"/>
                <a:ea typeface="ＭＳ Ｐゴシック" pitchFamily="34" charset="-128"/>
              </a:rPr>
              <a:t>Year 2011</a:t>
            </a:r>
            <a:endParaRPr lang="es-MX" sz="1100" b="1">
              <a:latin typeface="Tw Cen MT" pitchFamily="34" charset="0"/>
              <a:ea typeface="ＭＳ Ｐゴシック" pitchFamily="34" charset="-128"/>
            </a:endParaRPr>
          </a:p>
          <a:p>
            <a:pPr algn="ctr">
              <a:lnSpc>
                <a:spcPct val="80000"/>
              </a:lnSpc>
              <a:spcBef>
                <a:spcPct val="20000"/>
              </a:spcBef>
              <a:buClr>
                <a:srgbClr val="0080FF"/>
              </a:buClr>
            </a:pPr>
            <a:r>
              <a:rPr lang="es-MX" sz="1100" b="1">
                <a:latin typeface="Tw Cen MT" pitchFamily="34" charset="0"/>
                <a:ea typeface="ＭＳ Ｐゴシック" pitchFamily="34" charset="-128"/>
              </a:rPr>
              <a:t>BRAZIL  742.364</a:t>
            </a:r>
          </a:p>
          <a:p>
            <a:pPr algn="ctr">
              <a:lnSpc>
                <a:spcPct val="80000"/>
              </a:lnSpc>
              <a:spcBef>
                <a:spcPct val="20000"/>
              </a:spcBef>
              <a:buClr>
                <a:srgbClr val="0080FF"/>
              </a:buClr>
            </a:pPr>
            <a:r>
              <a:rPr lang="es-MX" sz="1100" b="1">
                <a:latin typeface="Tw Cen MT" pitchFamily="34" charset="0"/>
                <a:ea typeface="ＭＳ Ｐゴシック" pitchFamily="34" charset="-128"/>
              </a:rPr>
              <a:t>MEXICO 66.617</a:t>
            </a:r>
          </a:p>
          <a:p>
            <a:pPr algn="ctr">
              <a:lnSpc>
                <a:spcPct val="80000"/>
              </a:lnSpc>
              <a:spcBef>
                <a:spcPct val="20000"/>
              </a:spcBef>
              <a:buClr>
                <a:srgbClr val="0080FF"/>
              </a:buClr>
            </a:pPr>
            <a:r>
              <a:rPr lang="es-MX" sz="1100" b="1">
                <a:latin typeface="Tw Cen MT" pitchFamily="34" charset="0"/>
                <a:ea typeface="ＭＳ Ｐゴシック" pitchFamily="34" charset="-128"/>
              </a:rPr>
              <a:t>PARAGUAY 41.445</a:t>
            </a:r>
            <a:endParaRPr lang="es-ES" sz="1100" b="1">
              <a:latin typeface="Tw Cen MT" pitchFamily="34" charset="0"/>
              <a:ea typeface="ＭＳ Ｐゴシック" pitchFamily="34" charset="-128"/>
            </a:endParaRPr>
          </a:p>
        </p:txBody>
      </p:sp>
      <p:sp>
        <p:nvSpPr>
          <p:cNvPr id="129047" name="Autoforma 9"/>
          <p:cNvSpPr>
            <a:spLocks noChangeArrowheads="1"/>
          </p:cNvSpPr>
          <p:nvPr/>
        </p:nvSpPr>
        <p:spPr bwMode="auto">
          <a:xfrm>
            <a:off x="6934200" y="6477000"/>
            <a:ext cx="1295400" cy="304800"/>
          </a:xfrm>
          <a:prstGeom prst="wedgeRectCallout">
            <a:avLst>
              <a:gd name="adj1" fmla="val 64704"/>
              <a:gd name="adj2" fmla="val -256250"/>
            </a:avLst>
          </a:prstGeom>
          <a:solidFill>
            <a:srgbClr val="FFFF00"/>
          </a:solidFill>
          <a:ln w="9525">
            <a:solidFill>
              <a:schemeClr val="tx1"/>
            </a:solidFill>
            <a:miter lim="800000"/>
            <a:headEnd/>
            <a:tailEnd/>
          </a:ln>
        </p:spPr>
        <p:txBody>
          <a:bodyPr/>
          <a:lstStyle/>
          <a:p>
            <a:pPr marL="304800" indent="-304800" algn="ctr">
              <a:lnSpc>
                <a:spcPct val="90000"/>
              </a:lnSpc>
              <a:spcBef>
                <a:spcPct val="20000"/>
              </a:spcBef>
              <a:buClr>
                <a:srgbClr val="0080FF"/>
              </a:buClr>
            </a:pPr>
            <a:r>
              <a:rPr lang="es-ES" sz="1000" b="1">
                <a:ea typeface="ＭＳ Ｐゴシック" pitchFamily="34" charset="-128"/>
              </a:rPr>
              <a:t>150th Directive Council</a:t>
            </a:r>
            <a:r>
              <a:rPr lang="es-MX" sz="1000" b="1">
                <a:ea typeface="ＭＳ Ｐゴシック" pitchFamily="34" charset="-128"/>
              </a:rPr>
              <a:t>.</a:t>
            </a:r>
          </a:p>
        </p:txBody>
      </p:sp>
    </p:spTree>
    <p:extLst>
      <p:ext uri="{BB962C8B-B14F-4D97-AF65-F5344CB8AC3E}">
        <p14:creationId xmlns="" xmlns:p14="http://schemas.microsoft.com/office/powerpoint/2010/main" val="156803764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7800" y="457200"/>
            <a:ext cx="5791200" cy="1019175"/>
          </a:xfrm>
        </p:spPr>
        <p:txBody>
          <a:bodyPr>
            <a:normAutofit fontScale="90000"/>
          </a:bodyPr>
          <a:lstStyle/>
          <a:p>
            <a:pPr>
              <a:defRPr/>
            </a:pPr>
            <a:r>
              <a:rPr lang="en-GB" dirty="0" smtClean="0"/>
              <a:t>Average number of Dengue cases reported </a:t>
            </a:r>
            <a:br>
              <a:rPr lang="en-GB" dirty="0" smtClean="0"/>
            </a:br>
            <a:r>
              <a:rPr lang="en-GB" dirty="0" smtClean="0"/>
              <a:t>to WHO per year </a:t>
            </a:r>
            <a:endParaRPr lang="en-US" dirty="0" smtClean="0"/>
          </a:p>
        </p:txBody>
      </p:sp>
      <p:graphicFrame>
        <p:nvGraphicFramePr>
          <p:cNvPr id="4" name="Chart 3"/>
          <p:cNvGraphicFramePr>
            <a:graphicFrameLocks noGrp="1"/>
          </p:cNvGraphicFramePr>
          <p:nvPr>
            <p:extLst>
              <p:ext uri="{D42A27DB-BD31-4B8C-83A1-F6EECF244321}">
                <p14:modId xmlns:p14="http://schemas.microsoft.com/office/powerpoint/2010/main" xmlns="" val="2865168329"/>
              </p:ext>
            </p:extLst>
          </p:nvPr>
        </p:nvGraphicFramePr>
        <p:xfrm>
          <a:off x="-56745" y="1981200"/>
          <a:ext cx="9200745" cy="503570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095" t="32038" r="46301" b="11305"/>
          <a:stretch/>
        </p:blipFill>
        <p:spPr>
          <a:xfrm>
            <a:off x="7217391" y="44450"/>
            <a:ext cx="1905000" cy="1143000"/>
          </a:xfrm>
          <a:prstGeom prst="rect">
            <a:avLst/>
          </a:prstGeom>
        </p:spPr>
      </p:pic>
    </p:spTree>
    <p:extLst>
      <p:ext uri="{BB962C8B-B14F-4D97-AF65-F5344CB8AC3E}">
        <p14:creationId xmlns:p14="http://schemas.microsoft.com/office/powerpoint/2010/main" xmlns="" val="18730473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r>
              <a:rPr lang="en-US" dirty="0" smtClean="0"/>
              <a:t>    As </a:t>
            </a:r>
            <a:r>
              <a:rPr lang="en-US" dirty="0" smtClean="0">
                <a:solidFill>
                  <a:srgbClr val="FF0000"/>
                </a:solidFill>
              </a:rPr>
              <a:t>dengue</a:t>
            </a:r>
            <a:r>
              <a:rPr lang="en-US" dirty="0" smtClean="0"/>
              <a:t> virus is transmitted by </a:t>
            </a:r>
            <a:r>
              <a:rPr lang="en-US" i="1" dirty="0" err="1" smtClean="0"/>
              <a:t>Aedes</a:t>
            </a:r>
            <a:r>
              <a:rPr lang="en-US" dirty="0" smtClean="0"/>
              <a:t> mosquito, which is also responsible for transmission of other viruses including </a:t>
            </a:r>
            <a:r>
              <a:rPr lang="en-US" dirty="0" err="1" smtClean="0">
                <a:solidFill>
                  <a:srgbClr val="FF0000"/>
                </a:solidFill>
              </a:rPr>
              <a:t>chikungunya</a:t>
            </a:r>
            <a:r>
              <a:rPr lang="en-US" dirty="0" smtClean="0"/>
              <a:t>, it was anticipated that </a:t>
            </a:r>
            <a:r>
              <a:rPr lang="en-US" dirty="0" err="1" smtClean="0"/>
              <a:t>chikungunya</a:t>
            </a:r>
            <a:r>
              <a:rPr lang="en-US" dirty="0" smtClean="0"/>
              <a:t> outbreak will occur in Bangladesh</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2175" y="-18393"/>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148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Responsible dengue</a:t>
            </a:r>
            <a:br>
              <a:rPr lang="en-US" dirty="0" smtClean="0"/>
            </a:br>
            <a:r>
              <a:rPr lang="en-US" dirty="0" smtClean="0"/>
              <a:t>viral particles</a:t>
            </a:r>
            <a:endParaRPr lang="en-US" dirty="0"/>
          </a:p>
        </p:txBody>
      </p:sp>
      <p:pic>
        <p:nvPicPr>
          <p:cNvPr id="6" name="Content Placeholder 5" descr="rossmann"/>
          <p:cNvPicPr>
            <a:picLocks noGrp="1" noChangeAspect="1" noChangeArrowheads="1"/>
          </p:cNvPicPr>
          <p:nvPr>
            <p:ph sz="half" idx="1"/>
          </p:nvPr>
        </p:nvPicPr>
        <p:blipFill>
          <a:blip r:embed="rId2" cstate="print"/>
          <a:srcRect/>
          <a:stretch>
            <a:fillRect/>
          </a:stretch>
        </p:blipFill>
        <p:spPr>
          <a:xfrm>
            <a:off x="570807" y="2003209"/>
            <a:ext cx="3811385" cy="3719945"/>
          </a:xfrm>
        </p:spPr>
      </p:pic>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4762335" y="1958016"/>
            <a:ext cx="3810330" cy="3810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4618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334000" cy="1143000"/>
          </a:xfrm>
        </p:spPr>
        <p:txBody>
          <a:bodyPr/>
          <a:lstStyle/>
          <a:p>
            <a:r>
              <a:rPr lang="en-US" b="1" dirty="0" smtClean="0">
                <a:solidFill>
                  <a:srgbClr val="FF0000"/>
                </a:solidFill>
              </a:rPr>
              <a:t>Changing Pattern</a:t>
            </a:r>
            <a:endParaRPr lang="en-US" b="1" dirty="0">
              <a:solidFill>
                <a:srgbClr val="FF0000"/>
              </a:solidFill>
            </a:endParaRPr>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b="1" dirty="0" smtClean="0"/>
              <a:t>Dengue fever and dengue </a:t>
            </a:r>
            <a:r>
              <a:rPr lang="en-US" b="1" dirty="0" err="1" smtClean="0"/>
              <a:t>haemorrhagic</a:t>
            </a:r>
            <a:r>
              <a:rPr lang="en-US" b="1" dirty="0" smtClean="0"/>
              <a:t> fever</a:t>
            </a:r>
          </a:p>
          <a:p>
            <a:pPr>
              <a:buNone/>
            </a:pPr>
            <a:r>
              <a:rPr lang="en-US" b="1" dirty="0" smtClean="0"/>
              <a:t>  epidemiological changes</a:t>
            </a:r>
          </a:p>
          <a:p>
            <a:pPr>
              <a:buNone/>
            </a:pPr>
            <a:r>
              <a:rPr lang="en-US" b="1" dirty="0" smtClean="0"/>
              <a:t>   </a:t>
            </a:r>
            <a:r>
              <a:rPr lang="en-US" sz="2400" dirty="0" smtClean="0"/>
              <a:t>The epidemiology of DF/DHF is complex and remains poorly understood. It involves host, viral and vector status that are further influenced by demographic, economic,  </a:t>
            </a:r>
            <a:r>
              <a:rPr lang="en-US" sz="2400" dirty="0" err="1" smtClean="0"/>
              <a:t>behavioural</a:t>
            </a:r>
            <a:r>
              <a:rPr lang="en-US" sz="2400" dirty="0" smtClean="0"/>
              <a:t> and varied societal factors</a:t>
            </a:r>
            <a:r>
              <a:rPr lang="en-US" dirty="0" smtClean="0"/>
              <a:t>.</a:t>
            </a:r>
          </a:p>
          <a:p>
            <a:pPr>
              <a:buNone/>
            </a:pPr>
            <a:r>
              <a:rPr lang="en-US" sz="2000" u="sng" dirty="0" smtClean="0">
                <a:hlinkClick r:id="rId2"/>
              </a:rPr>
              <a:t>Rajesh Bhatia</a:t>
            </a:r>
            <a:r>
              <a:rPr lang="en-US" sz="2000" b="1" u="sng" dirty="0" smtClean="0"/>
              <a:t>, </a:t>
            </a:r>
            <a:r>
              <a:rPr lang="en-US" sz="2000" u="sng" dirty="0" err="1" smtClean="0">
                <a:hlinkClick r:id="rId3"/>
              </a:rPr>
              <a:t>Aditya</a:t>
            </a:r>
            <a:r>
              <a:rPr lang="en-US" sz="2000" u="sng" dirty="0" smtClean="0">
                <a:hlinkClick r:id="rId3"/>
              </a:rPr>
              <a:t> P Dash</a:t>
            </a:r>
            <a:r>
              <a:rPr lang="en-US" sz="2000" b="1" u="sng" dirty="0" smtClean="0"/>
              <a:t>, </a:t>
            </a:r>
            <a:r>
              <a:rPr lang="en-US" sz="2000" u="sng" dirty="0" err="1" smtClean="0">
                <a:hlinkClick r:id="rId4"/>
              </a:rPr>
              <a:t>Temmy</a:t>
            </a:r>
            <a:r>
              <a:rPr lang="en-US" sz="2000" u="sng" dirty="0" smtClean="0">
                <a:hlinkClick r:id="rId4"/>
              </a:rPr>
              <a:t> </a:t>
            </a:r>
            <a:r>
              <a:rPr lang="en-US" sz="2000" u="sng" dirty="0" err="1" smtClean="0">
                <a:hlinkClick r:id="rId4"/>
              </a:rPr>
              <a:t>Sunyoto</a:t>
            </a:r>
            <a:r>
              <a:rPr lang="en-US" sz="1600" dirty="0" smtClean="0"/>
              <a:t> </a:t>
            </a:r>
            <a:r>
              <a:rPr lang="en-US" sz="1800" dirty="0" smtClean="0"/>
              <a:t>Web </a:t>
            </a:r>
            <a:r>
              <a:rPr lang="en-US" sz="1800" dirty="0" err="1" smtClean="0"/>
              <a:t>Publication,Review</a:t>
            </a:r>
            <a:r>
              <a:rPr lang="en-US" sz="1800" dirty="0" smtClean="0"/>
              <a:t>. Changing epidemiology of dengue in South-East Asia  </a:t>
            </a:r>
          </a:p>
          <a:p>
            <a:pPr>
              <a:buNone/>
            </a:pPr>
            <a:r>
              <a:rPr lang="en-US" sz="2000" dirty="0" smtClean="0"/>
              <a:t> </a:t>
            </a:r>
            <a:r>
              <a:rPr lang="en-US" sz="1600" dirty="0" smtClean="0"/>
              <a:t>Vol-2,(1), Aug-2013. Department of Communicable Diseases, World Health Organization/South East Asia Regional Office (SEARO), New Delhi, India</a:t>
            </a:r>
            <a:endParaRPr lang="en-US" sz="16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42175" y="55179"/>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err="1" smtClean="0">
                <a:solidFill>
                  <a:srgbClr val="FF0000"/>
                </a:solidFill>
              </a:rPr>
              <a:t>A.Changes</a:t>
            </a:r>
            <a:r>
              <a:rPr lang="en-US" b="1" dirty="0" smtClean="0">
                <a:solidFill>
                  <a:srgbClr val="FF0000"/>
                </a:solidFill>
              </a:rPr>
              <a:t> in human host</a:t>
            </a:r>
          </a:p>
          <a:p>
            <a:pPr>
              <a:buNone/>
            </a:pPr>
            <a:r>
              <a:rPr lang="en-US" b="1" i="1" dirty="0" smtClean="0"/>
              <a:t>Shift in </a:t>
            </a:r>
            <a:r>
              <a:rPr lang="en-US" b="1" i="1" dirty="0" err="1" smtClean="0"/>
              <a:t>affected‑age</a:t>
            </a:r>
            <a:r>
              <a:rPr lang="en-US" b="1" i="1" dirty="0" smtClean="0"/>
              <a:t> group</a:t>
            </a:r>
          </a:p>
          <a:p>
            <a:pPr>
              <a:buNone/>
            </a:pPr>
            <a:endParaRPr lang="en-US" b="1" i="1" dirty="0" smtClean="0"/>
          </a:p>
          <a:p>
            <a:pPr>
              <a:buNone/>
            </a:pPr>
            <a:r>
              <a:rPr lang="en-US" dirty="0" smtClean="0"/>
              <a:t>   clinical DF in adults is rare. However, there is an evidence of increase of dengue incidence in older age groups, and this age shift has been reported </a:t>
            </a:r>
            <a:r>
              <a:rPr lang="en-US" dirty="0" smtClean="0">
                <a:solidFill>
                  <a:srgbClr val="FF0000"/>
                </a:solidFill>
              </a:rPr>
              <a:t>Singapore, Indonesia, Bangladesh and Thailand.</a:t>
            </a:r>
            <a:endParaRPr lang="en-US"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2175" y="55179"/>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B. Changes in the dengue virus</a:t>
            </a:r>
          </a:p>
          <a:p>
            <a:pPr>
              <a:buNone/>
            </a:pPr>
            <a:r>
              <a:rPr lang="en-US" b="1" i="1" dirty="0" err="1" smtClean="0"/>
              <a:t>a.Virulence</a:t>
            </a:r>
            <a:r>
              <a:rPr lang="en-US" b="1" i="1" dirty="0" smtClean="0"/>
              <a:t> affecting severity of the disease</a:t>
            </a:r>
          </a:p>
          <a:p>
            <a:pPr>
              <a:buNone/>
            </a:pPr>
            <a:r>
              <a:rPr lang="en-US" dirty="0" smtClean="0"/>
              <a:t>Sequential infections or secondary infections are important to determine the severity of the disease.  </a:t>
            </a:r>
          </a:p>
          <a:p>
            <a:pPr>
              <a:buNone/>
            </a:pPr>
            <a:r>
              <a:rPr lang="en-US" dirty="0" smtClean="0"/>
              <a:t>The infection enhancement contributes to the pattern of </a:t>
            </a:r>
            <a:r>
              <a:rPr lang="en-US" dirty="0" err="1" smtClean="0"/>
              <a:t>variable‑sized</a:t>
            </a:r>
            <a:r>
              <a:rPr lang="en-US" dirty="0" smtClean="0"/>
              <a:t> outbreaks observed.</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buNone/>
            </a:pPr>
            <a:r>
              <a:rPr lang="en-US" b="1" i="1" dirty="0" err="1" smtClean="0"/>
              <a:t>b.Genotype</a:t>
            </a:r>
            <a:r>
              <a:rPr lang="en-US" b="1" i="1" dirty="0" smtClean="0"/>
              <a:t> affecting time interval between sequential infections</a:t>
            </a:r>
            <a:endParaRPr lang="en-US" dirty="0"/>
          </a:p>
        </p:txBody>
      </p:sp>
      <p:sp>
        <p:nvSpPr>
          <p:cNvPr id="4" name="Rectangle 3"/>
          <p:cNvSpPr/>
          <p:nvPr/>
        </p:nvSpPr>
        <p:spPr>
          <a:xfrm>
            <a:off x="1451758" y="1555669"/>
            <a:ext cx="7419109" cy="3046988"/>
          </a:xfrm>
          <a:prstGeom prst="rect">
            <a:avLst/>
          </a:prstGeom>
        </p:spPr>
        <p:txBody>
          <a:bodyPr wrap="square">
            <a:spAutoFit/>
          </a:bodyPr>
          <a:lstStyle/>
          <a:p>
            <a:pPr>
              <a:buNone/>
            </a:pPr>
            <a:r>
              <a:rPr lang="en-US" sz="3200" dirty="0" smtClean="0"/>
              <a:t>Studies in Thailand have revealed the following quantum of DHF risk with different sequences of dengue viruses with    DENV‑1/ DENV‑2: 500‑fold, </a:t>
            </a:r>
          </a:p>
          <a:p>
            <a:pPr>
              <a:buNone/>
            </a:pPr>
            <a:r>
              <a:rPr lang="en-US" sz="3200" dirty="0" smtClean="0"/>
              <a:t>DENV‑3/DENV‑2: 150‑fold and</a:t>
            </a:r>
          </a:p>
          <a:p>
            <a:pPr>
              <a:buNone/>
            </a:pPr>
            <a:r>
              <a:rPr lang="en-US" sz="3200" dirty="0" smtClean="0"/>
              <a:t>DENV‑4/DENV‑2 equals to 50‑fold risk.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solidFill>
                  <a:srgbClr val="FF0000"/>
                </a:solidFill>
              </a:rPr>
              <a:t>C.Changes</a:t>
            </a:r>
            <a:r>
              <a:rPr lang="en-US" b="1" dirty="0" smtClean="0">
                <a:solidFill>
                  <a:srgbClr val="FF0000"/>
                </a:solidFill>
              </a:rPr>
              <a:t> In the vector bionomics</a:t>
            </a:r>
          </a:p>
          <a:p>
            <a:pPr>
              <a:buNone/>
            </a:pPr>
            <a:endParaRPr lang="en-US" b="1" i="1" dirty="0" smtClean="0"/>
          </a:p>
          <a:p>
            <a:pPr>
              <a:buNone/>
            </a:pPr>
            <a:r>
              <a:rPr lang="en-US" b="1" i="1" dirty="0" smtClean="0"/>
              <a:t>Rural spread</a:t>
            </a:r>
          </a:p>
          <a:p>
            <a:pPr>
              <a:buNone/>
            </a:pPr>
            <a:r>
              <a:rPr lang="en-US" b="1" i="1" dirty="0" smtClean="0"/>
              <a:t>Seasonality and climate variability</a:t>
            </a:r>
          </a:p>
          <a:p>
            <a:pPr>
              <a:buNone/>
            </a:pPr>
            <a:r>
              <a:rPr lang="en-US" b="1" i="1" dirty="0" err="1" smtClean="0"/>
              <a:t>Socio‑cultural</a:t>
            </a:r>
            <a:r>
              <a:rPr lang="en-US" b="1" i="1" dirty="0" smtClean="0"/>
              <a:t> and socio‑economic factors affecting vector longevity and survival</a:t>
            </a:r>
            <a:endParaRPr 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5867400" cy="1143000"/>
          </a:xfrm>
        </p:spPr>
        <p:txBody>
          <a:bodyPr>
            <a:noAutofit/>
          </a:bodyPr>
          <a:lstStyle/>
          <a:p>
            <a:r>
              <a:rPr lang="en-US" sz="3600" b="1" dirty="0" smtClean="0">
                <a:solidFill>
                  <a:srgbClr val="FF0000"/>
                </a:solidFill>
              </a:rPr>
              <a:t>This year (2018) Out break Observation</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Less rash</a:t>
            </a:r>
          </a:p>
          <a:p>
            <a:r>
              <a:rPr lang="en-US" dirty="0" smtClean="0"/>
              <a:t>More Leucopenia</a:t>
            </a:r>
          </a:p>
          <a:p>
            <a:r>
              <a:rPr lang="en-US" dirty="0" smtClean="0"/>
              <a:t>High AST</a:t>
            </a:r>
          </a:p>
          <a:p>
            <a:r>
              <a:rPr lang="en-US" dirty="0" smtClean="0"/>
              <a:t>Tourniquet test +</a:t>
            </a:r>
            <a:r>
              <a:rPr lang="en-US" dirty="0" err="1" smtClean="0"/>
              <a:t>ve</a:t>
            </a:r>
            <a:r>
              <a:rPr lang="en-US" dirty="0" smtClean="0"/>
              <a:t> early</a:t>
            </a:r>
          </a:p>
          <a:p>
            <a:r>
              <a:rPr lang="en-US" dirty="0" smtClean="0"/>
              <a:t>Diarrhea</a:t>
            </a:r>
          </a:p>
          <a:p>
            <a:r>
              <a:rPr lang="en-US" dirty="0" smtClean="0"/>
              <a:t>Pharyngeal congestion</a:t>
            </a:r>
          </a:p>
          <a:p>
            <a:r>
              <a:rPr lang="en-US" dirty="0" err="1" smtClean="0"/>
              <a:t>Ascites</a:t>
            </a:r>
            <a:r>
              <a:rPr lang="en-US" dirty="0" smtClean="0"/>
              <a:t>/ pleural effusion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2175" y="55179"/>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5715000" cy="944562"/>
          </a:xfrm>
        </p:spPr>
        <p:txBody>
          <a:bodyPr>
            <a:normAutofit fontScale="90000"/>
          </a:bodyPr>
          <a:lstStyle/>
          <a:p>
            <a:r>
              <a:rPr lang="en-US" b="1" dirty="0" smtClean="0"/>
              <a:t>Dengue expanding- why?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Global warming and climate change: with </a:t>
            </a:r>
            <a:r>
              <a:rPr lang="en-US" dirty="0"/>
              <a:t>a</a:t>
            </a:r>
            <a:r>
              <a:rPr lang="en-US" dirty="0">
                <a:solidFill>
                  <a:srgbClr val="FF0000"/>
                </a:solidFill>
              </a:rPr>
              <a:t> </a:t>
            </a:r>
            <a:r>
              <a:rPr lang="en-US" dirty="0" smtClean="0">
                <a:solidFill>
                  <a:srgbClr val="FF0000"/>
                </a:solidFill>
              </a:rPr>
              <a:t>2°C </a:t>
            </a:r>
            <a:r>
              <a:rPr lang="en-US" dirty="0"/>
              <a:t>increase in temperature the incubation period of DENV will be </a:t>
            </a:r>
            <a:r>
              <a:rPr lang="en-US" dirty="0" smtClean="0"/>
              <a:t>shortened, mosquitoes </a:t>
            </a:r>
            <a:r>
              <a:rPr lang="en-US" dirty="0"/>
              <a:t>will bite more frequently because of </a:t>
            </a:r>
            <a:r>
              <a:rPr lang="en-US" dirty="0" smtClean="0"/>
              <a:t>dehydration</a:t>
            </a:r>
          </a:p>
          <a:p>
            <a:r>
              <a:rPr lang="en-US" dirty="0"/>
              <a:t>Extensive vector infestation, with declining vector control</a:t>
            </a:r>
          </a:p>
          <a:p>
            <a:r>
              <a:rPr lang="en-US" dirty="0"/>
              <a:t>Unreliable water supply systems</a:t>
            </a:r>
          </a:p>
          <a:p>
            <a:r>
              <a:rPr lang="en-US" dirty="0"/>
              <a:t>Increasing non-biodegradable containers and poor solid waste disposal</a:t>
            </a:r>
          </a:p>
          <a:p>
            <a:r>
              <a:rPr lang="en-US" dirty="0"/>
              <a:t>Increased air </a:t>
            </a:r>
            <a:r>
              <a:rPr lang="en-US" dirty="0" smtClean="0"/>
              <a:t>travel</a:t>
            </a:r>
          </a:p>
          <a:p>
            <a:r>
              <a:rPr lang="en-US" dirty="0" smtClean="0"/>
              <a:t>Increasing </a:t>
            </a:r>
            <a:r>
              <a:rPr lang="en-US" dirty="0"/>
              <a:t>human population density in urban </a:t>
            </a:r>
            <a:r>
              <a:rPr lang="en-US" dirty="0" smtClean="0"/>
              <a:t>areas</a:t>
            </a:r>
            <a:endParaRPr lang="en-US" dirty="0"/>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7430" y="0"/>
            <a:ext cx="1901825"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8379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esponsible vectors for </a:t>
            </a:r>
            <a:br>
              <a:rPr lang="en-US" dirty="0" smtClean="0"/>
            </a:br>
            <a:r>
              <a:rPr lang="en-US" dirty="0" smtClean="0"/>
              <a:t>CHIKV/DENV</a:t>
            </a:r>
            <a:endParaRPr lang="en-US" dirty="0"/>
          </a:p>
        </p:txBody>
      </p:sp>
      <p:sp>
        <p:nvSpPr>
          <p:cNvPr id="3" name="Content Placeholder 2"/>
          <p:cNvSpPr>
            <a:spLocks noGrp="1"/>
          </p:cNvSpPr>
          <p:nvPr>
            <p:ph idx="1"/>
          </p:nvPr>
        </p:nvSpPr>
        <p:spPr>
          <a:xfrm>
            <a:off x="457200" y="1524000"/>
            <a:ext cx="8229600" cy="4525963"/>
          </a:xfrm>
        </p:spPr>
        <p:txBody>
          <a:bodyPr/>
          <a:lstStyle/>
          <a:p>
            <a:pPr>
              <a:buNone/>
            </a:pPr>
            <a:r>
              <a:rPr lang="en-US" b="1" dirty="0" smtClean="0"/>
              <a:t>                      </a:t>
            </a:r>
          </a:p>
          <a:p>
            <a:pPr>
              <a:buNone/>
            </a:pPr>
            <a:endParaRPr lang="en-US" dirty="0" smtClean="0"/>
          </a:p>
          <a:p>
            <a:pPr>
              <a:buNone/>
            </a:pPr>
            <a:endParaRPr lang="en-US" dirty="0" smtClean="0"/>
          </a:p>
          <a:p>
            <a:endParaRPr lang="en-US" dirty="0"/>
          </a:p>
        </p:txBody>
      </p:sp>
      <p:pic>
        <p:nvPicPr>
          <p:cNvPr id="6" name="Picture 2" descr="C:\Users\DOCTOR\Desktop\Zika-Mosquitoes.jpg"/>
          <p:cNvPicPr>
            <a:picLocks noChangeAspect="1" noChangeArrowheads="1"/>
          </p:cNvPicPr>
          <p:nvPr/>
        </p:nvPicPr>
        <p:blipFill>
          <a:blip r:embed="rId2"/>
          <a:srcRect/>
          <a:stretch>
            <a:fillRect/>
          </a:stretch>
        </p:blipFill>
        <p:spPr bwMode="auto">
          <a:xfrm>
            <a:off x="152400" y="2209800"/>
            <a:ext cx="8839200" cy="3124200"/>
          </a:xfrm>
          <a:prstGeom prst="rect">
            <a:avLst/>
          </a:prstGeom>
          <a:noFill/>
        </p:spPr>
      </p:pic>
    </p:spTree>
    <p:extLst>
      <p:ext uri="{BB962C8B-B14F-4D97-AF65-F5344CB8AC3E}">
        <p14:creationId xmlns:p14="http://schemas.microsoft.com/office/powerpoint/2010/main" xmlns="" val="190157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601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smtClean="0"/>
              <a:t> I. Febrile Phase</a:t>
            </a:r>
          </a:p>
          <a:p>
            <a:pPr>
              <a:buNone/>
            </a:pPr>
            <a:endParaRPr lang="en-US" b="1" dirty="0" smtClean="0"/>
          </a:p>
          <a:p>
            <a:r>
              <a:rPr lang="en-US" dirty="0" smtClean="0"/>
              <a:t>The onset of dengue fever is usually with sudden rise in temperature which may be biphasic, lasting 2-7 days and commonly associated with headache, flushing and rash.</a:t>
            </a:r>
          </a:p>
          <a:p>
            <a:r>
              <a:rPr lang="en-US" dirty="0" smtClean="0"/>
              <a:t>There may be pain in retro-orbital area, muscles, joint or bone. Rash may be </a:t>
            </a:r>
            <a:r>
              <a:rPr lang="en-US" dirty="0" err="1" smtClean="0"/>
              <a:t>maculopapular</a:t>
            </a:r>
            <a:r>
              <a:rPr lang="en-US" dirty="0" smtClean="0"/>
              <a:t> or </a:t>
            </a:r>
            <a:r>
              <a:rPr lang="en-US" dirty="0" err="1" smtClean="0"/>
              <a:t>rubelliform</a:t>
            </a:r>
            <a:r>
              <a:rPr lang="en-US" dirty="0" smtClean="0"/>
              <a:t> and usually appear after 3 or 4 day of fever and commonly seen</a:t>
            </a:r>
          </a:p>
          <a:p>
            <a:pPr>
              <a:buNone/>
            </a:pPr>
            <a:r>
              <a:rPr lang="en-US" dirty="0" smtClean="0"/>
              <a:t>     in face, neck and other part of the body which generally fades away in the later part of the febrile phase. Localized cluster of </a:t>
            </a:r>
            <a:r>
              <a:rPr lang="en-US" dirty="0" err="1" smtClean="0"/>
              <a:t>petechiae</a:t>
            </a:r>
            <a:r>
              <a:rPr lang="en-US" dirty="0" smtClean="0"/>
              <a:t> may appear over upper and lower</a:t>
            </a:r>
          </a:p>
          <a:p>
            <a:pPr>
              <a:buNone/>
            </a:pPr>
            <a:r>
              <a:rPr lang="en-US" dirty="0" smtClean="0"/>
              <a:t>     limbs.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4823</TotalTime>
  <Words>3416</Words>
  <Application>Microsoft Office PowerPoint</Application>
  <PresentationFormat>On-screen Show (4:3)</PresentationFormat>
  <Paragraphs>570</Paragraphs>
  <Slides>56</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0" baseType="lpstr">
      <vt:lpstr>Office Theme</vt:lpstr>
      <vt:lpstr>1_Office Theme</vt:lpstr>
      <vt:lpstr>2_Office Theme</vt:lpstr>
      <vt:lpstr>Gráfico</vt:lpstr>
      <vt:lpstr>Update Management of Dengue</vt:lpstr>
      <vt:lpstr>Case 1: 2018</vt:lpstr>
      <vt:lpstr>Slide 3</vt:lpstr>
      <vt:lpstr>Slide 4</vt:lpstr>
      <vt:lpstr>Responsible dengue viral particles</vt:lpstr>
      <vt:lpstr>Responsible vectors for  CHIKV/DENV</vt:lpstr>
      <vt:lpstr>Slide 7</vt:lpstr>
      <vt:lpstr>Slide 8</vt:lpstr>
      <vt:lpstr>Slide 9</vt:lpstr>
      <vt:lpstr>Slide 10</vt:lpstr>
      <vt:lpstr>Slide 11</vt:lpstr>
      <vt:lpstr>Slide 12</vt:lpstr>
      <vt:lpstr>Slide 13</vt:lpstr>
      <vt:lpstr>Slide 14</vt:lpstr>
      <vt:lpstr>Dengue Shock Syndrome</vt:lpstr>
      <vt:lpstr>Dengue Case Management</vt:lpstr>
      <vt:lpstr>Slide 17</vt:lpstr>
      <vt:lpstr> </vt:lpstr>
      <vt:lpstr>Slide 19</vt:lpstr>
      <vt:lpstr>Slide 20</vt:lpstr>
      <vt:lpstr>Slide 21</vt:lpstr>
      <vt:lpstr>Slide 22</vt:lpstr>
      <vt:lpstr>Slide 23</vt:lpstr>
      <vt:lpstr>Slide 24</vt:lpstr>
      <vt:lpstr>Slide 25</vt:lpstr>
      <vt:lpstr>Fluid Management of Patients in Group B:</vt:lpstr>
      <vt:lpstr>Slide 27</vt:lpstr>
      <vt:lpstr>Slide 28</vt:lpstr>
      <vt:lpstr>Slide 29</vt:lpstr>
      <vt:lpstr>Dengue Cases and Death- 2000 to September 2018</vt:lpstr>
      <vt:lpstr>Updates on National  Guidelines</vt:lpstr>
      <vt:lpstr> Dengue: A Practical Experience of Medical Professionals in Hospital </vt:lpstr>
      <vt:lpstr>Slide 33</vt:lpstr>
      <vt:lpstr>Slide 34</vt:lpstr>
      <vt:lpstr>Slide 35</vt:lpstr>
      <vt:lpstr>Slide 36</vt:lpstr>
      <vt:lpstr>Struchiner CJ, Rocklöv J, Wilder-Smith A, et al. Increasing Dengue Incidence in Singapore over the Past 40 Years: Population Growth, Climate and Mobility. PLoS ONE 2015;10(8):e0136286. </vt:lpstr>
      <vt:lpstr>     MYANMAR</vt:lpstr>
      <vt:lpstr>MYANMAR</vt:lpstr>
      <vt:lpstr>Weekly trends of reported dengue cases  in Maldives, 2010 to 2012 </vt:lpstr>
      <vt:lpstr>Slide 41</vt:lpstr>
      <vt:lpstr>Slide 42</vt:lpstr>
      <vt:lpstr>Dengue and dengue  hemorrhagic fever: global</vt:lpstr>
      <vt:lpstr>Dengue and dengue  hemorrhagic fever: global</vt:lpstr>
      <vt:lpstr>Slide 45</vt:lpstr>
      <vt:lpstr>Slide 46</vt:lpstr>
      <vt:lpstr>Slide 47</vt:lpstr>
      <vt:lpstr>Average number of Dengue cases reported  to WHO per year </vt:lpstr>
      <vt:lpstr>Slide 49</vt:lpstr>
      <vt:lpstr>Changing Pattern</vt:lpstr>
      <vt:lpstr>Slide 51</vt:lpstr>
      <vt:lpstr>Slide 52</vt:lpstr>
      <vt:lpstr>Slide 53</vt:lpstr>
      <vt:lpstr>Slide 54</vt:lpstr>
      <vt:lpstr>This year (2018) Out break Observation</vt:lpstr>
      <vt:lpstr>Dengue expanding- why?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Ethnicity and Health Rohingya People</dc:title>
  <dc:creator>user</dc:creator>
  <cp:lastModifiedBy>user</cp:lastModifiedBy>
  <cp:revision>641</cp:revision>
  <dcterms:created xsi:type="dcterms:W3CDTF">2006-08-16T00:00:00Z</dcterms:created>
  <dcterms:modified xsi:type="dcterms:W3CDTF">2018-11-08T17:17:31Z</dcterms:modified>
</cp:coreProperties>
</file>